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9" r:id="rId4"/>
    <p:sldMasterId id="2147484537" r:id="rId5"/>
  </p:sldMasterIdLst>
  <p:notesMasterIdLst>
    <p:notesMasterId r:id="rId41"/>
  </p:notesMasterIdLst>
  <p:handoutMasterIdLst>
    <p:handoutMasterId r:id="rId42"/>
  </p:handoutMasterIdLst>
  <p:sldIdLst>
    <p:sldId id="290" r:id="rId6"/>
    <p:sldId id="1090" r:id="rId7"/>
    <p:sldId id="1093" r:id="rId8"/>
    <p:sldId id="1110" r:id="rId9"/>
    <p:sldId id="308" r:id="rId10"/>
    <p:sldId id="1095" r:id="rId11"/>
    <p:sldId id="1131" r:id="rId12"/>
    <p:sldId id="1112" r:id="rId13"/>
    <p:sldId id="918" r:id="rId14"/>
    <p:sldId id="1113" r:id="rId15"/>
    <p:sldId id="1111" r:id="rId16"/>
    <p:sldId id="1129" r:id="rId17"/>
    <p:sldId id="1119" r:id="rId18"/>
    <p:sldId id="563" r:id="rId19"/>
    <p:sldId id="564" r:id="rId20"/>
    <p:sldId id="1103" r:id="rId21"/>
    <p:sldId id="1126" r:id="rId22"/>
    <p:sldId id="1132" r:id="rId23"/>
    <p:sldId id="1106" r:id="rId24"/>
    <p:sldId id="1108" r:id="rId25"/>
    <p:sldId id="1118" r:id="rId26"/>
    <p:sldId id="1122" r:id="rId27"/>
    <p:sldId id="1114" r:id="rId28"/>
    <p:sldId id="562" r:id="rId29"/>
    <p:sldId id="1130" r:id="rId30"/>
    <p:sldId id="1128" r:id="rId31"/>
    <p:sldId id="1115" r:id="rId32"/>
    <p:sldId id="1096" r:id="rId33"/>
    <p:sldId id="1123" r:id="rId34"/>
    <p:sldId id="1116" r:id="rId35"/>
    <p:sldId id="1097" r:id="rId36"/>
    <p:sldId id="1117" r:id="rId37"/>
    <p:sldId id="446" r:id="rId38"/>
    <p:sldId id="1091" r:id="rId39"/>
    <p:sldId id="965" r:id="rId40"/>
  </p:sldIdLst>
  <p:sldSz cx="12192000" cy="6858000"/>
  <p:notesSz cx="6608763" cy="86868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557EE62D-580C-846B-C219-FAB7CD501A44}" name="Harris, Jennie" initials="JH" userId="Harris, Jennie" providerId="None"/>
  <p188:author id="{0917693D-D59D-97DD-39F5-F6DDB72D63C1}" name="Tully, Victoria (CDC/GHC/DGHT)" initials="TV(" userId="S::nts2@cdc.gov::977b06d9-2bd7-46f3-97f3-0971af2d3c29" providerId="AD"/>
  <p188:author id="{02604B5E-2D5B-36B3-54D1-970B2DAD8221}" name="Moore, Brittany (CDC/GHC/DGHT)" initials="MB(" userId="S::irh6@cdc.gov::86e6a2e6-a845-4909-921e-7233e3919f64" providerId="AD"/>
  <p188:author id="{3C2A7664-2BCD-4825-AD04-06E0E12996D4}" name="Steve Graham" initials="SG" userId="9ZQ/FVudOgZZRKgS4JN0qp0ch03TXHcDPRElb5S9/CA=" providerId="None"/>
  <p188:author id="{3207E277-FB42-9D7B-EE42-9E28210E9F5A}" name="Doyle, Joshua (CDC/GHC/DGHT)" initials="D(" userId="S::xzd2@cdc.gov::2697de26-1f80-4358-bc36-cc027e069591" providerId="AD"/>
  <p188:author id="{0DC2B682-9CF8-8C39-B0BE-33815604BB9A}" name="Stella Zawedde-Muyanja" initials="SZ" userId="sRdOZcX/BYvW886C99gNFWxmr04T2duLW45HLSALr94=" providerId="None"/>
  <p188:author id="{D34D458E-E126-5E74-D649-AA831B8A9A5F}" name="Sandy Picken" initials="SP" userId="c2bab9d4b90a283e" providerId="Windows Live"/>
  <p188:author id="{431ECB9D-523D-D85F-3A7E-131CFD64FDA6}" name="Steve Graham" initials="SG" userId="S::grahams@rch.org.au::2c4e7b31-3d18-410c-a2e6-746301e9fbe5" providerId="AD"/>
  <p188:author id="{82B80ACD-19AA-605F-E73E-6D582B3CB1DE}" name="Stella Zawedde Muyanja" initials="SZ" userId="S::szawedde@idi.co.ug::3ab7e423-9bc6-4e18-b288-f9221a33255e" providerId="AD"/>
  <p188:author id="{17FA45EA-3A75-5232-FDCB-2539ACC9AE1A}" name="Riitta Dlodlo" initials="RD" userId="S::rdlodlo@theunion.org::8e9641ca-a6b1-4049-9e7a-e151bd1d4b63" providerId="AD"/>
  <p188:author id="{F3EA2FF0-11A0-7606-D7A1-FBD9386EB882}" name="Daniel Muyanja" initials="DM" userId="1ba23b2e5856e5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814"/>
    <a:srgbClr val="0060A0"/>
    <a:srgbClr val="043673"/>
    <a:srgbClr val="A5A5A5"/>
    <a:srgbClr val="767171"/>
    <a:srgbClr val="D9D9D9"/>
    <a:srgbClr val="000000"/>
    <a:srgbClr val="9BD5E7"/>
    <a:srgbClr val="E1A4A0"/>
    <a:srgbClr val="607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30F04-3CDD-4DB2-BD0B-212001334F6E}" v="7" dt="2024-06-12T18:05:50.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38" autoAdjust="0"/>
    <p:restoredTop sz="61380" autoAdjust="0"/>
  </p:normalViewPr>
  <p:slideViewPr>
    <p:cSldViewPr snapToGrid="0" showGuides="1">
      <p:cViewPr>
        <p:scale>
          <a:sx n="25" d="100"/>
          <a:sy n="25" d="100"/>
        </p:scale>
        <p:origin x="2827" y="514"/>
      </p:cViewPr>
      <p:guideLst/>
    </p:cSldViewPr>
  </p:slideViewPr>
  <p:notesTextViewPr>
    <p:cViewPr>
      <p:scale>
        <a:sx n="100" d="100"/>
        <a:sy n="100" d="100"/>
      </p:scale>
      <p:origin x="0" y="0"/>
    </p:cViewPr>
  </p:notesTextViewPr>
  <p:sorterViewPr>
    <p:cViewPr varScale="1">
      <p:scale>
        <a:sx n="1" d="1"/>
        <a:sy n="1" d="1"/>
      </p:scale>
      <p:origin x="0" y="-900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63797" cy="434340"/>
          </a:xfrm>
          <a:prstGeom prst="rect">
            <a:avLst/>
          </a:prstGeom>
        </p:spPr>
        <p:txBody>
          <a:bodyPr vert="horz" wrap="square" lIns="87391" tIns="43696" rIns="87391" bIns="43696"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Espace réservé de la date 2"/>
          <p:cNvSpPr>
            <a:spLocks noGrp="1"/>
          </p:cNvSpPr>
          <p:nvPr>
            <p:ph type="dt" sz="quarter" idx="1"/>
          </p:nvPr>
        </p:nvSpPr>
        <p:spPr>
          <a:xfrm>
            <a:off x="3743436" y="0"/>
            <a:ext cx="2863797" cy="434340"/>
          </a:xfrm>
          <a:prstGeom prst="rect">
            <a:avLst/>
          </a:prstGeom>
        </p:spPr>
        <p:txBody>
          <a:bodyPr vert="horz" wrap="square" lIns="87391" tIns="43696" rIns="87391" bIns="43696"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AEFE9A1E-F1AB-47E7-B13E-60FFD731D9DC}" type="datetime1">
              <a:rPr lang="fr-FR" altLang="en-US"/>
              <a:pPr>
                <a:defRPr/>
              </a:pPr>
              <a:t>16/09/2024</a:t>
            </a:fld>
            <a:endParaRPr lang="fr-FR" altLang="en-US" dirty="0"/>
          </a:p>
        </p:txBody>
      </p:sp>
      <p:sp>
        <p:nvSpPr>
          <p:cNvPr id="4" name="Espace réservé du pied de page 3"/>
          <p:cNvSpPr>
            <a:spLocks noGrp="1"/>
          </p:cNvSpPr>
          <p:nvPr>
            <p:ph type="ftr" sz="quarter" idx="2"/>
          </p:nvPr>
        </p:nvSpPr>
        <p:spPr>
          <a:xfrm>
            <a:off x="0" y="8250953"/>
            <a:ext cx="2863797" cy="434340"/>
          </a:xfrm>
          <a:prstGeom prst="rect">
            <a:avLst/>
          </a:prstGeom>
        </p:spPr>
        <p:txBody>
          <a:bodyPr vert="horz" wrap="square" lIns="87391" tIns="43696" rIns="87391" bIns="43696"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5" name="Espace réservé du numéro de diapositive 4"/>
          <p:cNvSpPr>
            <a:spLocks noGrp="1"/>
          </p:cNvSpPr>
          <p:nvPr>
            <p:ph type="sldNum" sz="quarter" idx="3"/>
          </p:nvPr>
        </p:nvSpPr>
        <p:spPr>
          <a:xfrm>
            <a:off x="3743436" y="8250953"/>
            <a:ext cx="2863797" cy="434340"/>
          </a:xfrm>
          <a:prstGeom prst="rect">
            <a:avLst/>
          </a:prstGeom>
        </p:spPr>
        <p:txBody>
          <a:bodyPr vert="horz" wrap="square" lIns="87391" tIns="43696" rIns="87391" bIns="43696"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C4A76C8-33F7-4117-A2DB-4E2C24202767}" type="slidenum">
              <a:rPr lang="fr-FR" altLang="en-US"/>
              <a:pPr>
                <a:defRPr/>
              </a:pPr>
              <a:t>‹#›</a:t>
            </a:fld>
            <a:endParaRPr lang="fr-FR"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63797" cy="434340"/>
          </a:xfrm>
          <a:prstGeom prst="rect">
            <a:avLst/>
          </a:prstGeom>
        </p:spPr>
        <p:txBody>
          <a:bodyPr vert="horz" wrap="square" lIns="87391" tIns="43696" rIns="87391" bIns="43696" numCol="1" anchor="t"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Espace réservé de la date 2"/>
          <p:cNvSpPr>
            <a:spLocks noGrp="1"/>
          </p:cNvSpPr>
          <p:nvPr>
            <p:ph type="dt" idx="1"/>
          </p:nvPr>
        </p:nvSpPr>
        <p:spPr>
          <a:xfrm>
            <a:off x="3743436" y="0"/>
            <a:ext cx="2863797" cy="434340"/>
          </a:xfrm>
          <a:prstGeom prst="rect">
            <a:avLst/>
          </a:prstGeom>
        </p:spPr>
        <p:txBody>
          <a:bodyPr vert="horz" wrap="square" lIns="87391" tIns="43696" rIns="87391" bIns="43696"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02869D2E-D43D-4C23-B039-78FCF406FBC8}" type="datetime1">
              <a:rPr lang="fr-FR" altLang="en-US"/>
              <a:pPr>
                <a:defRPr/>
              </a:pPr>
              <a:t>16/09/2024</a:t>
            </a:fld>
            <a:endParaRPr lang="fr-FR" altLang="en-US" dirty="0"/>
          </a:p>
        </p:txBody>
      </p:sp>
      <p:sp>
        <p:nvSpPr>
          <p:cNvPr id="4" name="Espace réservé de l'image des diapositives 3"/>
          <p:cNvSpPr>
            <a:spLocks noGrp="1" noRot="1" noChangeAspect="1"/>
          </p:cNvSpPr>
          <p:nvPr>
            <p:ph type="sldImg" idx="2"/>
          </p:nvPr>
        </p:nvSpPr>
        <p:spPr>
          <a:xfrm>
            <a:off x="409575" y="652463"/>
            <a:ext cx="5789613" cy="3257550"/>
          </a:xfrm>
          <a:prstGeom prst="rect">
            <a:avLst/>
          </a:prstGeom>
          <a:noFill/>
          <a:ln w="12700">
            <a:solidFill>
              <a:prstClr val="black"/>
            </a:solidFill>
          </a:ln>
        </p:spPr>
        <p:txBody>
          <a:bodyPr vert="horz" wrap="square" lIns="87391" tIns="43696" rIns="87391" bIns="43696" numCol="1" anchor="ctr" anchorCtr="0" compatLnSpc="1">
            <a:prstTxWarp prst="textNoShape">
              <a:avLst/>
            </a:prstTxWarp>
          </a:bodyPr>
          <a:lstStyle/>
          <a:p>
            <a:pPr lvl="0"/>
            <a:endParaRPr lang="fr-FR" noProof="0" dirty="0"/>
          </a:p>
        </p:txBody>
      </p:sp>
      <p:sp>
        <p:nvSpPr>
          <p:cNvPr id="5" name="Espace réservé des commentaires 4"/>
          <p:cNvSpPr>
            <a:spLocks noGrp="1"/>
          </p:cNvSpPr>
          <p:nvPr>
            <p:ph type="body" sz="quarter" idx="3"/>
          </p:nvPr>
        </p:nvSpPr>
        <p:spPr>
          <a:xfrm>
            <a:off x="660877" y="4126230"/>
            <a:ext cx="5287010" cy="3909060"/>
          </a:xfrm>
          <a:prstGeom prst="rect">
            <a:avLst/>
          </a:prstGeom>
        </p:spPr>
        <p:txBody>
          <a:bodyPr vert="horz" wrap="square" lIns="87391" tIns="43696" rIns="87391" bIns="43696" numCol="1" anchor="t" anchorCtr="0" compatLnSpc="1">
            <a:prstTxWarp prst="textNoShape">
              <a:avLst/>
            </a:prstTxWarp>
            <a:normAutofit/>
          </a:bodyPr>
          <a:lstStyle/>
          <a:p>
            <a:pPr marL="0" marR="0" lvl="0" indent="0" algn="l" defTabSz="8739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Click to edit Master text styles</a:t>
            </a:r>
          </a:p>
          <a:p>
            <a:pPr marL="174480" marR="0" lvl="1" indent="-174480" algn="l" defTabSz="8739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Second level</a:t>
            </a:r>
          </a:p>
        </p:txBody>
      </p:sp>
      <p:sp>
        <p:nvSpPr>
          <p:cNvPr id="6" name="Espace réservé du pied de page 5"/>
          <p:cNvSpPr>
            <a:spLocks noGrp="1"/>
          </p:cNvSpPr>
          <p:nvPr>
            <p:ph type="ftr" sz="quarter" idx="4"/>
          </p:nvPr>
        </p:nvSpPr>
        <p:spPr>
          <a:xfrm>
            <a:off x="0" y="8250953"/>
            <a:ext cx="2863797" cy="434340"/>
          </a:xfrm>
          <a:prstGeom prst="rect">
            <a:avLst/>
          </a:prstGeom>
        </p:spPr>
        <p:txBody>
          <a:bodyPr vert="horz" wrap="square" lIns="87391" tIns="43696" rIns="87391" bIns="43696" numCol="1" anchor="b" anchorCtr="0" compatLnSpc="1">
            <a:prstTxWarp prst="textNoShape">
              <a:avLst/>
            </a:prstTxWarp>
          </a:bodyPr>
          <a:lstStyle>
            <a:lvl1pPr eaLnBrk="1" hangingPunct="1">
              <a:defRPr sz="1200" dirty="0">
                <a:latin typeface="Calibri" charset="0"/>
                <a:ea typeface="ＭＳ Ｐゴシック" charset="0"/>
                <a:cs typeface="ＭＳ Ｐゴシック" charset="0"/>
              </a:defRPr>
            </a:lvl1pPr>
          </a:lstStyle>
          <a:p>
            <a:pPr>
              <a:defRPr/>
            </a:pPr>
            <a:endParaRPr lang="en-US" dirty="0"/>
          </a:p>
        </p:txBody>
      </p:sp>
      <p:sp>
        <p:nvSpPr>
          <p:cNvPr id="7" name="Espace réservé du numéro de diapositive 6"/>
          <p:cNvSpPr>
            <a:spLocks noGrp="1"/>
          </p:cNvSpPr>
          <p:nvPr>
            <p:ph type="sldNum" sz="quarter" idx="5"/>
          </p:nvPr>
        </p:nvSpPr>
        <p:spPr>
          <a:xfrm>
            <a:off x="3743436" y="8250953"/>
            <a:ext cx="2863797" cy="434340"/>
          </a:xfrm>
          <a:prstGeom prst="rect">
            <a:avLst/>
          </a:prstGeom>
        </p:spPr>
        <p:txBody>
          <a:bodyPr vert="horz" wrap="square" lIns="87391" tIns="43696" rIns="87391" bIns="43696"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F76EBAEC-BE9F-435F-87DA-8811C34E0C6A}" type="slidenum">
              <a:rPr lang="fr-FR" altLang="en-US"/>
              <a:pPr>
                <a:defRPr/>
              </a:pPr>
              <a:t>‹#›</a:t>
            </a:fld>
            <a:endParaRPr lang="fr-FR"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a:t>
            </a:fld>
            <a:endParaRPr lang="fr-FR" altLang="en-US" dirty="0"/>
          </a:p>
        </p:txBody>
      </p:sp>
    </p:spTree>
    <p:extLst>
      <p:ext uri="{BB962C8B-B14F-4D97-AF65-F5344CB8AC3E}">
        <p14:creationId xmlns:p14="http://schemas.microsoft.com/office/powerpoint/2010/main" val="71801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10</a:t>
            </a:fld>
            <a:endParaRPr lang="fr-FR" altLang="en-US" dirty="0"/>
          </a:p>
        </p:txBody>
      </p:sp>
    </p:spTree>
    <p:extLst>
      <p:ext uri="{BB962C8B-B14F-4D97-AF65-F5344CB8AC3E}">
        <p14:creationId xmlns:p14="http://schemas.microsoft.com/office/powerpoint/2010/main" val="312678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ZW" dirty="0"/>
              <a:t>Understanding how and where patients seek health care services is the first step to planning for improved access to care.  Patient pathway analyses describe the steps taken by patients with TB </a:t>
            </a:r>
            <a:r>
              <a:rPr lang="en-GB" dirty="0"/>
              <a:t>take from initial care seeking  to cure and  contrast these with the availability of TB services at each level of the healthcare system. </a:t>
            </a:r>
          </a:p>
          <a:p>
            <a:endParaRPr lang="en-GB" dirty="0"/>
          </a:p>
          <a:p>
            <a:r>
              <a:rPr lang="en-GB" dirty="0"/>
              <a:t>The first column shows where patients initiate their care-seeking journey across different sectors and levels of the healthcare system. The second column estimates the percentage of health facilities at each level with TB diagnostic services. The third column estimates the likelihood that a patient will start their care-seeking journey at a facility that has TB diagnostic tools available. This is calculated by multiplying the share of patients who seek care (column 1) at each sector and percentage of health facilities at each level with TB diagnostic services. </a:t>
            </a:r>
          </a:p>
          <a:p>
            <a:endParaRPr lang="en-ZW" dirty="0"/>
          </a:p>
          <a:p>
            <a:r>
              <a:rPr lang="en-ZW" dirty="0"/>
              <a:t>Recent results from patient pathway analyses in five high TB burden countries in Asia and Africa are shown on this slide.  These results showed that 40% patients with TB initiate care seeking at Level 0 health facilities (community pharmacies/dispensaries) where only 13% have TB diagnostic capacity.  Another 50% initiate care seeking from Level 1 health facilities (private or public primary care facilities) where only 39% have TB diagnostic capacity. The remaining 10% initiated care at Level 2 and 3 health facilities ( hospitals) although the majority of these had TB diagnostic services. In addition, 66% </a:t>
            </a:r>
            <a:r>
              <a:rPr lang="en-GB" dirty="0"/>
              <a:t>of patients initially sought care in private facilities, which had considerably less tuberculosis diagnostic capacity than public facilities; </a:t>
            </a:r>
            <a:r>
              <a:rPr lang="en-ZW" dirty="0"/>
              <a:t>This mismatch between service availability and healthcare seeking behaviour resulted in only 24% of patients initiating care seeking in a facility with tuberculosis diagnostic capacity. </a:t>
            </a:r>
          </a:p>
          <a:p>
            <a:endParaRPr lang="en-ZW" dirty="0"/>
          </a:p>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11</a:t>
            </a:fld>
            <a:endParaRPr lang="fr-FR" altLang="en-US" dirty="0"/>
          </a:p>
        </p:txBody>
      </p:sp>
    </p:spTree>
    <p:extLst>
      <p:ext uri="{BB962C8B-B14F-4D97-AF65-F5344CB8AC3E}">
        <p14:creationId xmlns:p14="http://schemas.microsoft.com/office/powerpoint/2010/main" val="238145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W" dirty="0"/>
              <a:t>Alternative models of care delivery e.g., decentralised care and engagement of the private sector can better align availability of TB services to places where patients seek care and increase access to TB care. </a:t>
            </a:r>
          </a:p>
          <a:p>
            <a:endParaRPr lang="en-ZW" dirty="0"/>
          </a:p>
          <a:p>
            <a:r>
              <a:rPr lang="en-ZW" dirty="0"/>
              <a:t>This slide shows that decentralising diagnostic and treatment services and increasing coverage at lower level facilities will result in much greater access to services for people with TB.</a:t>
            </a:r>
          </a:p>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12</a:t>
            </a:fld>
            <a:endParaRPr lang="fr-FR" altLang="en-US" dirty="0"/>
          </a:p>
        </p:txBody>
      </p:sp>
    </p:spTree>
    <p:extLst>
      <p:ext uri="{BB962C8B-B14F-4D97-AF65-F5344CB8AC3E}">
        <p14:creationId xmlns:p14="http://schemas.microsoft.com/office/powerpoint/2010/main" val="2123383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13</a:t>
            </a:fld>
            <a:endParaRPr lang="fr-FR" altLang="en-US" dirty="0"/>
          </a:p>
        </p:txBody>
      </p:sp>
    </p:spTree>
    <p:extLst>
      <p:ext uri="{BB962C8B-B14F-4D97-AF65-F5344CB8AC3E}">
        <p14:creationId xmlns:p14="http://schemas.microsoft.com/office/powerpoint/2010/main" val="417270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92500" lnSpcReduction="10000"/>
          </a:bodyPr>
          <a:lstStyle/>
          <a:p>
            <a:pPr defTabSz="873914">
              <a:spcBef>
                <a:spcPts val="0"/>
              </a:spcBef>
              <a:defRPr/>
            </a:pPr>
            <a:r>
              <a:rPr lang="en-GB" dirty="0"/>
              <a:t>Decentralised care is the delivery of child and adolescent TB screening, diagnosis and treatment services at lower levels of the healthcare system e.g., at primary care facilities or community pharmacies where children with TB and their families initiate TB care seeking. </a:t>
            </a:r>
          </a:p>
          <a:p>
            <a:pPr defTabSz="873914">
              <a:spcBef>
                <a:spcPts val="0"/>
              </a:spcBef>
              <a:defRPr/>
            </a:pPr>
            <a:endParaRPr lang="en-GB" dirty="0"/>
          </a:p>
          <a:p>
            <a:pPr defTabSz="873914">
              <a:spcBef>
                <a:spcPts val="0"/>
              </a:spcBef>
              <a:defRPr/>
            </a:pPr>
            <a:r>
              <a:rPr lang="en-US" dirty="0"/>
              <a:t>The implementation of </a:t>
            </a:r>
            <a:r>
              <a:rPr lang="en-US" dirty="0" err="1"/>
              <a:t>decentralised</a:t>
            </a:r>
            <a:r>
              <a:rPr lang="en-US" dirty="0"/>
              <a:t> care varies based on local TB burden, available resources, existing infrastructure and the regulatory framework in each country. However, </a:t>
            </a:r>
            <a:r>
              <a:rPr lang="en-US" dirty="0" err="1"/>
              <a:t>decentralised</a:t>
            </a:r>
            <a:r>
              <a:rPr lang="en-US" dirty="0"/>
              <a:t> models of care generally aim to </a:t>
            </a:r>
          </a:p>
          <a:p>
            <a:pPr marL="218478" indent="-218478">
              <a:spcBef>
                <a:spcPts val="0"/>
              </a:spcBef>
              <a:buAutoNum type="alphaLcParenR"/>
            </a:pPr>
            <a:r>
              <a:rPr lang="en-US" dirty="0"/>
              <a:t>improve the capacity of primary care healthcare workers to undertake clinical assessment and diagnostic evaluation of children and adolescents with presumptive TB and to initiate treatment for those diagnosed with TB.</a:t>
            </a:r>
          </a:p>
          <a:p>
            <a:pPr marL="218478" indent="-218478">
              <a:spcBef>
                <a:spcPts val="0"/>
              </a:spcBef>
              <a:buAutoNum type="alphaLcParenR"/>
            </a:pPr>
            <a:r>
              <a:rPr lang="en-US" dirty="0"/>
              <a:t>create linkages between the primary levels of care and tertiary levels of care as well as community-based care services to allow for continuity of care.</a:t>
            </a:r>
          </a:p>
          <a:p>
            <a:pPr>
              <a:spcBef>
                <a:spcPts val="0"/>
              </a:spcBef>
            </a:pPr>
            <a:endParaRPr lang="en-US" dirty="0"/>
          </a:p>
          <a:p>
            <a:pPr>
              <a:spcBef>
                <a:spcPts val="0"/>
              </a:spcBef>
            </a:pPr>
            <a:r>
              <a:rPr lang="en-US" dirty="0"/>
              <a:t>In a properly functioning </a:t>
            </a:r>
            <a:r>
              <a:rPr lang="en-US" dirty="0" err="1"/>
              <a:t>decentralised</a:t>
            </a:r>
            <a:r>
              <a:rPr lang="en-US" dirty="0"/>
              <a:t> care model, children and adolescents with symptoms and signs of TB are referred from the community to the primary care facility for diagnostic work up and initiation of TB treatment or TB preventive therapy. If these children have severe disease or comorbidities, they are then referred to tertiary levels for initial management of severe TB disease and comorbidities. Long term follow-up of these children and adolescents (for contact tracing, counselling on adherence to TB treatment and monitoring of adverse drug reactions) is often carried out at the community level.</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14</a:t>
            </a:fld>
            <a:endParaRPr lang="fr-FR" altLang="en-US" dirty="0"/>
          </a:p>
        </p:txBody>
      </p:sp>
    </p:spTree>
    <p:extLst>
      <p:ext uri="{BB962C8B-B14F-4D97-AF65-F5344CB8AC3E}">
        <p14:creationId xmlns:p14="http://schemas.microsoft.com/office/powerpoint/2010/main" val="395947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92500" lnSpcReduction="10000"/>
          </a:bodyPr>
          <a:lstStyle/>
          <a:p>
            <a:pPr>
              <a:spcBef>
                <a:spcPts val="0"/>
              </a:spcBef>
            </a:pPr>
            <a:r>
              <a:rPr lang="en-US" dirty="0"/>
              <a:t>Interventions for </a:t>
            </a:r>
            <a:r>
              <a:rPr lang="en-US" dirty="0" err="1"/>
              <a:t>decentralisation</a:t>
            </a:r>
            <a:r>
              <a:rPr lang="en-US" dirty="0"/>
              <a:t> of child TB and adolescent TB treatment and prevention services often include:  </a:t>
            </a:r>
          </a:p>
          <a:p>
            <a:pPr marL="218478" indent="-218478">
              <a:spcBef>
                <a:spcPts val="0"/>
              </a:spcBef>
              <a:buFont typeface="Arial" panose="020B0604020202020204" pitchFamily="34" charset="0"/>
              <a:buAutoNum type="alphaLcParenR"/>
            </a:pPr>
            <a:r>
              <a:rPr lang="en-US" dirty="0"/>
              <a:t>Setting up of regulatory frameworks and policies to support the implementation of decentralised and integrated care. This may call for development or update of implementation guidelines, standard operating procedures and job aides</a:t>
            </a:r>
          </a:p>
          <a:p>
            <a:pPr marL="218478" indent="-218478" defTabSz="873914">
              <a:spcBef>
                <a:spcPts val="0"/>
              </a:spcBef>
              <a:buFont typeface="Arial" panose="020B0604020202020204" pitchFamily="34" charset="0"/>
              <a:buAutoNum type="alphaLcParenR"/>
              <a:defRPr/>
            </a:pPr>
            <a:r>
              <a:rPr lang="en-US" dirty="0"/>
              <a:t>Conducting stakeholder engagement meetings with other </a:t>
            </a:r>
            <a:r>
              <a:rPr lang="en-US" dirty="0" err="1"/>
              <a:t>programmes</a:t>
            </a:r>
            <a:r>
              <a:rPr lang="en-US" dirty="0"/>
              <a:t> that provide care for children and adolescents, e.g., maternal and child health, HIV and nutrition and adolescent/youth friendly services. This helps identify service delivery points into which child TB services can be integrated.  </a:t>
            </a:r>
          </a:p>
          <a:p>
            <a:pPr marL="218478" indent="-218478">
              <a:spcBef>
                <a:spcPts val="0"/>
              </a:spcBef>
              <a:buFont typeface="Arial" panose="020B0604020202020204" pitchFamily="34" charset="0"/>
              <a:buAutoNum type="alphaLcParenR"/>
            </a:pPr>
            <a:r>
              <a:rPr lang="en-US" dirty="0"/>
              <a:t>Ensuring availability of a skilled workforce to provide high quality TB services. This often includes capacity building (training, onsite mentorship and continuous supportive supervision) of healthcare workers at the primary care levels to prepare them to take on additional tasks. The NTPs should also plan for task shifting of “simpler” tasks, e.g., TB screening, contact investigation, non-invasive sample collection to expand the health workforce available.   </a:t>
            </a:r>
          </a:p>
          <a:p>
            <a:pPr marL="218478" indent="-218478">
              <a:spcBef>
                <a:spcPts val="0"/>
              </a:spcBef>
              <a:buFont typeface="Arial" panose="020B0604020202020204" pitchFamily="34" charset="0"/>
              <a:buAutoNum type="alphaLcParenR"/>
            </a:pPr>
            <a:r>
              <a:rPr lang="en-US" dirty="0"/>
              <a:t>Ensuring access to quality diagnostics–including availability of WHO recommended molecular diagnostics- at all levels of the healthcare system. This can be achieved through specimen transportation systems. </a:t>
            </a:r>
          </a:p>
          <a:p>
            <a:pPr marL="218478" indent="-218478">
              <a:spcBef>
                <a:spcPts val="0"/>
              </a:spcBef>
              <a:buFont typeface="Arial" panose="020B0604020202020204" pitchFamily="34" charset="0"/>
              <a:buAutoNum type="alphaLcParenR"/>
            </a:pPr>
            <a:r>
              <a:rPr lang="en-US" dirty="0"/>
              <a:t>Securing availability of TB medicines for children and adolescents  -including child  friendly formulations for both TB disease and TB preventive therapy at all levels of the health care system </a:t>
            </a:r>
          </a:p>
          <a:p>
            <a:pPr marL="218478" indent="-218478">
              <a:spcBef>
                <a:spcPts val="0"/>
              </a:spcBef>
              <a:buFont typeface="Arial" panose="020B0604020202020204" pitchFamily="34" charset="0"/>
              <a:buAutoNum type="alphaLcParenR"/>
            </a:pPr>
            <a:r>
              <a:rPr lang="en-US" dirty="0"/>
              <a:t>Ensuring availability of health information management tools (recording and reporting tools) at all levels of the healthcare system </a:t>
            </a:r>
          </a:p>
          <a:p>
            <a:pPr>
              <a:spcBef>
                <a:spcPts val="0"/>
              </a:spcBef>
            </a:pPr>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15</a:t>
            </a:fld>
            <a:endParaRPr lang="fr-FR" altLang="en-US" dirty="0"/>
          </a:p>
        </p:txBody>
      </p:sp>
    </p:spTree>
    <p:extLst>
      <p:ext uri="{BB962C8B-B14F-4D97-AF65-F5344CB8AC3E}">
        <p14:creationId xmlns:p14="http://schemas.microsoft.com/office/powerpoint/2010/main" val="186568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dirty="0"/>
              <a:t>The implementation of </a:t>
            </a:r>
            <a:r>
              <a:rPr lang="en-US" dirty="0" err="1"/>
              <a:t>decentralised</a:t>
            </a:r>
            <a:r>
              <a:rPr lang="en-US" dirty="0"/>
              <a:t> TB care services has many advantages:,  </a:t>
            </a:r>
          </a:p>
          <a:p>
            <a:pPr marL="218478" indent="-218478">
              <a:spcBef>
                <a:spcPts val="0"/>
              </a:spcBef>
              <a:buAutoNum type="alphaLcParenR"/>
            </a:pPr>
            <a:r>
              <a:rPr lang="en-US" dirty="0"/>
              <a:t>Increased access to TB care services results in earlier detection of TB with improved treatment outcomes. </a:t>
            </a:r>
          </a:p>
          <a:p>
            <a:pPr marL="218478" indent="-218478">
              <a:spcBef>
                <a:spcPts val="0"/>
              </a:spcBef>
              <a:buAutoNum type="alphaLcParenR"/>
            </a:pPr>
            <a:r>
              <a:rPr lang="en-US" dirty="0"/>
              <a:t>In addition, provision of care at primary care facilities provides opportunities for integration of TB and other childcare services e.g., HIV care and nutrition services resulting in improvements in </a:t>
            </a:r>
            <a:r>
              <a:rPr lang="en-US" dirty="0" err="1"/>
              <a:t>utilisation</a:t>
            </a:r>
            <a:r>
              <a:rPr lang="en-US" dirty="0"/>
              <a:t> of all services and reducing costs associated with seeking care.  I</a:t>
            </a:r>
          </a:p>
          <a:p>
            <a:pPr marL="218478" indent="-218478">
              <a:spcBef>
                <a:spcPts val="0"/>
              </a:spcBef>
              <a:buAutoNum type="alphaLcParenR"/>
            </a:pPr>
            <a:r>
              <a:rPr lang="en-US" dirty="0" err="1"/>
              <a:t>ntegration</a:t>
            </a:r>
            <a:r>
              <a:rPr lang="en-US" dirty="0"/>
              <a:t> with community interventions, e.g., contact screening and treatment adherence support improves uptake of TB preventive therapy and completion of treatment for both TB disease and infection.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16</a:t>
            </a:fld>
            <a:endParaRPr lang="fr-FR" altLang="en-US" dirty="0"/>
          </a:p>
        </p:txBody>
      </p:sp>
    </p:spTree>
    <p:extLst>
      <p:ext uri="{BB962C8B-B14F-4D97-AF65-F5344CB8AC3E}">
        <p14:creationId xmlns:p14="http://schemas.microsoft.com/office/powerpoint/2010/main" val="4275059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17</a:t>
            </a:fld>
            <a:endParaRPr lang="fr-FR" altLang="en-US" dirty="0"/>
          </a:p>
        </p:txBody>
      </p:sp>
    </p:spTree>
    <p:extLst>
      <p:ext uri="{BB962C8B-B14F-4D97-AF65-F5344CB8AC3E}">
        <p14:creationId xmlns:p14="http://schemas.microsoft.com/office/powerpoint/2010/main" val="3408487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18</a:t>
            </a:fld>
            <a:endParaRPr lang="fr-FR" altLang="en-US" dirty="0"/>
          </a:p>
        </p:txBody>
      </p:sp>
    </p:spTree>
    <p:extLst>
      <p:ext uri="{BB962C8B-B14F-4D97-AF65-F5344CB8AC3E}">
        <p14:creationId xmlns:p14="http://schemas.microsoft.com/office/powerpoint/2010/main" val="309534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92500"/>
          </a:bodyPr>
          <a:lstStyle/>
          <a:p>
            <a:r>
              <a:rPr lang="en-GB" dirty="0"/>
              <a:t>The DETECT Child TB project was implemented in Uganda from June 2015 to December 2016.  Prior to its implementation, only 8% of total TB case notifications in Uganda were children of 0-14 years of age. In addition, the screening and management of child household contacts of TB cases was not routinely implemented at the time. </a:t>
            </a:r>
          </a:p>
          <a:p>
            <a:endParaRPr lang="en-GB" dirty="0"/>
          </a:p>
          <a:p>
            <a:r>
              <a:rPr lang="en-GB" dirty="0"/>
              <a:t>The Union Country Office in Uganda working collaboratively with the Uganda NTLP developed training materials on child TB which emphasised a systematic approach to TB diagnosis in children that includes careful clinical evaluation for TB-related symptoms and signs, history of TB contact, and where possible, investigations for bacteriological confirmation. The project then trained healthcare workers at primary care facilities in two districts to screen, diagnose and treat TB in children. Training was followed by on-site mentorship to reinforce new knowledge and skills gained, as well as adherence to the national guidelines.  Supportive supervision addressed health system challenges and ensured availability of medicines as well as recording and reporting tools. The project also trained community healthcare workers to carry out household contact screening of child contacts of patients diagnosed with TB with referral of asymptomatic children to health facilities for TPT initiation. </a:t>
            </a:r>
          </a:p>
          <a:p>
            <a:endParaRPr lang="en-GB" dirty="0"/>
          </a:p>
          <a:p>
            <a:r>
              <a:rPr lang="en-GB" dirty="0"/>
              <a:t>By the end of 18 months, the number of children started on TB treatment had more than doubled in both districts and treatment outcomes for both children and adults had improved. In addition, TPT uptake and completion improved in both districts. </a:t>
            </a:r>
            <a:endParaRPr lang="en-US" dirty="0"/>
          </a:p>
        </p:txBody>
      </p:sp>
      <p:sp>
        <p:nvSpPr>
          <p:cNvPr id="4" name="Slide Number Placeholder 3"/>
          <p:cNvSpPr>
            <a:spLocks noGrp="1"/>
          </p:cNvSpPr>
          <p:nvPr>
            <p:ph type="sldNum" sz="quarter" idx="10"/>
          </p:nvPr>
        </p:nvSpPr>
        <p:spPr/>
        <p:txBody>
          <a:bodyPr/>
          <a:lstStyle/>
          <a:p>
            <a:fld id="{9251E36C-89E7-4502-95BA-B89730BC0745}" type="slidenum">
              <a:rPr lang="en-GB" smtClean="0"/>
              <a:t>19</a:t>
            </a:fld>
            <a:endParaRPr lang="en-GB" dirty="0"/>
          </a:p>
        </p:txBody>
      </p:sp>
    </p:spTree>
    <p:extLst>
      <p:ext uri="{BB962C8B-B14F-4D97-AF65-F5344CB8AC3E}">
        <p14:creationId xmlns:p14="http://schemas.microsoft.com/office/powerpoint/2010/main" val="389841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defTabSz="873914">
              <a:defRPr/>
            </a:pPr>
            <a:r>
              <a:rPr lang="en-US" dirty="0"/>
              <a:t>Decentralised approaches to care aim to provide child and adolescent TB care services at a lower level of the healthcare system than is currently being provided- including primary care and community levels.  These approaches aim to bring TB services closer to where children and adolescents seek care and where families that care for these children live. Decentralised approaches to care are essential to achieving universal health coverage which is the aspiration that everyone should receive good quality health services, when and where needed, without incurring financial hardship.</a:t>
            </a:r>
          </a:p>
          <a:p>
            <a:pPr defTabSz="873914">
              <a:defRPr/>
            </a:pPr>
            <a:endParaRPr lang="en-US" dirty="0"/>
          </a:p>
          <a:p>
            <a:r>
              <a:rPr lang="en-US" dirty="0"/>
              <a:t>In this module, you will learn about the role of decentralised care in increasing access to and ensuring continuity of  child and adolescent TB care services, the implementation considerations for decentralised care and the role of the different players e.g., the private sector in the delivery of decentralised care.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a:t>
            </a:fld>
            <a:endParaRPr lang="fr-FR" altLang="en-US" dirty="0"/>
          </a:p>
        </p:txBody>
      </p:sp>
    </p:spTree>
    <p:extLst>
      <p:ext uri="{BB962C8B-B14F-4D97-AF65-F5344CB8AC3E}">
        <p14:creationId xmlns:p14="http://schemas.microsoft.com/office/powerpoint/2010/main" val="61213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85000" lnSpcReduction="20000"/>
          </a:bodyPr>
          <a:lstStyle/>
          <a:p>
            <a:pPr>
              <a:spcBef>
                <a:spcPts val="0"/>
              </a:spcBef>
            </a:pPr>
            <a:r>
              <a:rPr lang="en-AU" baseline="0" dirty="0"/>
              <a:t>There are several e-learning guides and job aides available to support countries that want to implement decentralised child TB services. These guides are available through both the WHO and The Union websites. </a:t>
            </a:r>
          </a:p>
          <a:p>
            <a:pPr>
              <a:spcBef>
                <a:spcPts val="0"/>
              </a:spcBef>
            </a:pPr>
            <a:endParaRPr lang="en-AU" baseline="0" dirty="0"/>
          </a:p>
          <a:p>
            <a:pPr marL="218478" indent="-218478">
              <a:spcBef>
                <a:spcPts val="0"/>
              </a:spcBef>
              <a:buAutoNum type="alphaLcParenR"/>
            </a:pPr>
            <a:r>
              <a:rPr lang="en-AU" baseline="0" dirty="0"/>
              <a:t>The WHO  e-learning course  on the management of tuberculosis in children and adolescents </a:t>
            </a:r>
            <a:r>
              <a:rPr lang="en-GB" baseline="0" dirty="0"/>
              <a:t>gives practical guidance on key elements of the management of TB in children and adolescents and ensuring access to quality care. The role of health care workers in screening, preventing, diagnosing, and managing TB in children and adolescents is critical.</a:t>
            </a:r>
            <a:endParaRPr lang="en-AU" baseline="0" dirty="0"/>
          </a:p>
          <a:p>
            <a:pPr marL="218478" indent="-218478">
              <a:spcBef>
                <a:spcPts val="0"/>
              </a:spcBef>
              <a:buAutoNum type="alphaLcParenR"/>
            </a:pPr>
            <a:r>
              <a:rPr lang="en-AU" baseline="0" dirty="0"/>
              <a:t>The WHO </a:t>
            </a:r>
            <a:r>
              <a:rPr lang="en-GB" baseline="0" dirty="0"/>
              <a:t>operational handbook on tuberculosis is the practical implementation guide to the 2022 WHO guidelines on the management of tuberculosis in children and adolescents. This handbook gives practical guidance to inform the development or revision of national policies to align them with the 2022 guidelines. It also gives implementation guidelines for different levels of the health system. </a:t>
            </a:r>
          </a:p>
          <a:p>
            <a:pPr marL="218478" indent="-218478" defTabSz="873914">
              <a:spcBef>
                <a:spcPts val="0"/>
              </a:spcBef>
              <a:buFontTx/>
              <a:buAutoNum type="alphaLcParenR"/>
              <a:defRPr/>
            </a:pPr>
            <a:r>
              <a:rPr lang="en-GB" baseline="0" dirty="0"/>
              <a:t>The Union desk guide provides frontline healthcare workers in high TB burden settings with the knowledge they need to diagnose and treat both TB infection and disease. The fully revised 2023 version incorporates the recent updates from the 2022 WHO guidelines and is adapted for healthcare workers in primary and secondary levels of care in resource limited resources.  </a:t>
            </a:r>
          </a:p>
          <a:p>
            <a:pPr marL="218478" indent="-218478" defTabSz="873914">
              <a:spcBef>
                <a:spcPts val="0"/>
              </a:spcBef>
              <a:buFontTx/>
              <a:buAutoNum type="alphaLcParenR"/>
              <a:defRPr/>
            </a:pPr>
            <a:r>
              <a:rPr lang="en-GB" baseline="0" dirty="0"/>
              <a:t>The Management of multi-drug resistant TB in children field guide  is a complementary document to the WHO guidelines on the management of drug resistant TB. The guide focuses on issues relevant in clinical and programmatic practice of caring for children and adolescent with multidrug resistant TB. </a:t>
            </a:r>
          </a:p>
          <a:p>
            <a:pPr marL="218478" indent="-218478" defTabSz="873914">
              <a:spcBef>
                <a:spcPts val="0"/>
              </a:spcBef>
              <a:buFontTx/>
              <a:buAutoNum type="alphaLcParenR"/>
              <a:defRPr/>
            </a:pPr>
            <a:r>
              <a:rPr lang="en-GB" baseline="0" dirty="0"/>
              <a:t>The Diagnostic CXR Atlas for Tuberculosis in children contains a step-by-step approach to interpretation of CXR to support a diagnosis of pulmonary TB in a symptomatic child who has been brought to a healthcare facility. The Atlas contains numerous CXR images design to increase health workers’ proficiency in CXR interpretation and in the classification of radiological disease severity.  </a:t>
            </a:r>
            <a:br>
              <a:rPr lang="en-GB" baseline="0" dirty="0"/>
            </a:br>
            <a:endParaRPr lang="en-GB" baseline="0" dirty="0"/>
          </a:p>
          <a:p>
            <a:pPr>
              <a:spcBef>
                <a:spcPts val="0"/>
              </a:spcBef>
            </a:pPr>
            <a:endParaRPr lang="en-AU" baseline="0" dirty="0"/>
          </a:p>
        </p:txBody>
      </p:sp>
      <p:sp>
        <p:nvSpPr>
          <p:cNvPr id="4" name="Slide Number Placeholder 3"/>
          <p:cNvSpPr>
            <a:spLocks noGrp="1"/>
          </p:cNvSpPr>
          <p:nvPr>
            <p:ph type="sldNum" sz="quarter" idx="5"/>
          </p:nvPr>
        </p:nvSpPr>
        <p:spPr/>
        <p:txBody>
          <a:bodyPr/>
          <a:lstStyle/>
          <a:p>
            <a:fld id="{6FDCC666-7416-554C-AC6E-C83FBD80CF76}" type="slidenum">
              <a:rPr lang="en-AU" altLang="en-US" smtClean="0"/>
              <a:pPr/>
              <a:t>20</a:t>
            </a:fld>
            <a:endParaRPr lang="en-AU" altLang="en-US" dirty="0"/>
          </a:p>
        </p:txBody>
      </p:sp>
    </p:spTree>
    <p:extLst>
      <p:ext uri="{BB962C8B-B14F-4D97-AF65-F5344CB8AC3E}">
        <p14:creationId xmlns:p14="http://schemas.microsoft.com/office/powerpoint/2010/main" val="74192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21</a:t>
            </a:fld>
            <a:endParaRPr lang="fr-FR" altLang="en-US" dirty="0"/>
          </a:p>
        </p:txBody>
      </p:sp>
    </p:spTree>
    <p:extLst>
      <p:ext uri="{BB962C8B-B14F-4D97-AF65-F5344CB8AC3E}">
        <p14:creationId xmlns:p14="http://schemas.microsoft.com/office/powerpoint/2010/main" val="763954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r>
              <a:rPr lang="en-GB" dirty="0"/>
              <a:t>This project was implemented in 2016-2017 as a collaboration between the Ministry of Health, the national TB programme and the USAID-funded Challenge TB project in Ethiopia. </a:t>
            </a:r>
          </a:p>
          <a:p>
            <a:r>
              <a:rPr lang="en-GB" dirty="0"/>
              <a:t>The intervention package included the incorporation of TB screening into the integrated management of newborn and childhood illness (IMNCI) chart booklet and training of child health and TB programme officers and health extension workers on TB screening, diagnosis and treatment. National IMNCI registers were also updated to include TB screening. On-site coaching was provided on specimen collection using nasogastric aspiration techniques. Monitoring of implementation was conducted periodically.  </a:t>
            </a:r>
          </a:p>
          <a:p>
            <a:endParaRPr lang="en-GB" dirty="0"/>
          </a:p>
          <a:p>
            <a:r>
              <a:rPr lang="en-GB" dirty="0"/>
              <a:t>The intervention improved TB diagnosis and treatment services as well as provision of TB preventive treatment. By the end of the intervention period, the proportion of children screened for TB at the child health clinics improved from 28.3% to 98% and the number of eligible child contacts &lt;5 years started on TPT increased from 11.3% to 73.7% from 1 to 50. TB contact screening.</a:t>
            </a:r>
            <a:endParaRPr lang="en-US" dirty="0"/>
          </a:p>
        </p:txBody>
      </p:sp>
      <p:sp>
        <p:nvSpPr>
          <p:cNvPr id="4" name="Slide Number Placeholder 3"/>
          <p:cNvSpPr>
            <a:spLocks noGrp="1"/>
          </p:cNvSpPr>
          <p:nvPr>
            <p:ph type="sldNum" sz="quarter" idx="10"/>
          </p:nvPr>
        </p:nvSpPr>
        <p:spPr/>
        <p:txBody>
          <a:bodyPr/>
          <a:lstStyle/>
          <a:p>
            <a:fld id="{9251E36C-89E7-4502-95BA-B89730BC0745}" type="slidenum">
              <a:rPr lang="en-GB" smtClean="0"/>
              <a:t>22</a:t>
            </a:fld>
            <a:endParaRPr lang="en-GB" dirty="0"/>
          </a:p>
        </p:txBody>
      </p:sp>
    </p:spTree>
    <p:extLst>
      <p:ext uri="{BB962C8B-B14F-4D97-AF65-F5344CB8AC3E}">
        <p14:creationId xmlns:p14="http://schemas.microsoft.com/office/powerpoint/2010/main" val="3373698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23</a:t>
            </a:fld>
            <a:endParaRPr lang="fr-FR" altLang="en-US" dirty="0"/>
          </a:p>
        </p:txBody>
      </p:sp>
    </p:spTree>
    <p:extLst>
      <p:ext uri="{BB962C8B-B14F-4D97-AF65-F5344CB8AC3E}">
        <p14:creationId xmlns:p14="http://schemas.microsoft.com/office/powerpoint/2010/main" val="181576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77500" lnSpcReduction="20000"/>
          </a:bodyPr>
          <a:lstStyle/>
          <a:p>
            <a:pPr>
              <a:spcBef>
                <a:spcPts val="0"/>
              </a:spcBef>
            </a:pPr>
            <a:r>
              <a:rPr lang="en-US" sz="1200" kern="0" baseline="0" dirty="0">
                <a:latin typeface="+mn-lt"/>
              </a:rPr>
              <a:t>Community-based care for TB  is best delivered by members of the same community who understand the circumstances of people affected by TB. This may include lay workers (community healthcare workers) who are trained to deliver other healthcare services within the community e.g., IMCI or persons who have completed TB treatment themselves (TB survivors).  These community healthcare workers can be trained to deliver basic TB services and supervised by healthcare workers at the nearest health facility. </a:t>
            </a:r>
          </a:p>
          <a:p>
            <a:pPr>
              <a:spcBef>
                <a:spcPts val="0"/>
              </a:spcBef>
            </a:pPr>
            <a:endParaRPr lang="en-US" sz="1200" kern="0" baseline="0" dirty="0">
              <a:latin typeface="+mn-lt"/>
            </a:endParaRPr>
          </a:p>
          <a:p>
            <a:pPr>
              <a:spcBef>
                <a:spcPts val="0"/>
              </a:spcBef>
            </a:pPr>
            <a:r>
              <a:rPr lang="en-US" sz="1200" kern="0" baseline="0" dirty="0">
                <a:latin typeface="+mn-lt"/>
              </a:rPr>
              <a:t>The WHO recommends a standardised package of healthcare services that can be delivered by community healthcare workers. This standardised package of care offers guidance to NTPs and governments for investing in and integrating community-based support services into essential TB care packages.</a:t>
            </a:r>
          </a:p>
          <a:p>
            <a:pPr>
              <a:spcBef>
                <a:spcPts val="0"/>
              </a:spcBef>
            </a:pPr>
            <a:endParaRPr lang="en-US" sz="1200" kern="0" baseline="0" dirty="0">
              <a:latin typeface="+mn-lt"/>
            </a:endParaRPr>
          </a:p>
          <a:p>
            <a:pPr>
              <a:spcBef>
                <a:spcPts val="0"/>
              </a:spcBef>
            </a:pPr>
            <a:r>
              <a:rPr lang="en-US" sz="1200" kern="0" baseline="0" dirty="0">
                <a:latin typeface="+mn-lt"/>
              </a:rPr>
              <a:t>These services include </a:t>
            </a:r>
          </a:p>
          <a:p>
            <a:pPr marL="218478" indent="-218478">
              <a:spcBef>
                <a:spcPts val="0"/>
              </a:spcBef>
              <a:buAutoNum type="alphaLcParenR"/>
            </a:pPr>
            <a:r>
              <a:rPr lang="en-US" sz="1200" kern="0" baseline="0" dirty="0">
                <a:latin typeface="+mn-lt"/>
              </a:rPr>
              <a:t>Health promotion to create awareness about TB in the community and to engage the community in TB activities e.g., active case-finding. </a:t>
            </a:r>
          </a:p>
          <a:p>
            <a:pPr marL="218478" indent="-218478">
              <a:spcBef>
                <a:spcPts val="0"/>
              </a:spcBef>
              <a:buAutoNum type="alphaLcParenR"/>
            </a:pPr>
            <a:r>
              <a:rPr lang="en-US" sz="1200" kern="0" baseline="0" dirty="0">
                <a:latin typeface="+mn-lt"/>
              </a:rPr>
              <a:t>Health education to provide individuals at risk of TB and their family members with essential knowledge and information on TB symptoms and transmission, diagnosis, treatment options and infection control measures</a:t>
            </a:r>
          </a:p>
          <a:p>
            <a:pPr marL="218478" indent="-218478">
              <a:spcBef>
                <a:spcPts val="0"/>
              </a:spcBef>
              <a:buAutoNum type="alphaLcParenR"/>
            </a:pPr>
            <a:r>
              <a:rPr lang="en-US" sz="1200" kern="0" baseline="0" dirty="0">
                <a:latin typeface="+mn-lt"/>
              </a:rPr>
              <a:t>Contact screening and identification of patients in need of treatment for latent TB infection to promote uptake of TB preventive therapy </a:t>
            </a:r>
          </a:p>
          <a:p>
            <a:pPr marL="218478" indent="-218478">
              <a:spcBef>
                <a:spcPts val="0"/>
              </a:spcBef>
              <a:buAutoNum type="alphaLcParenR"/>
            </a:pPr>
            <a:r>
              <a:rPr lang="en-US" sz="1200" kern="0" baseline="0" dirty="0">
                <a:latin typeface="+mn-lt"/>
              </a:rPr>
              <a:t>Active case finding in key populations</a:t>
            </a:r>
          </a:p>
          <a:p>
            <a:pPr marL="218478" indent="-218478">
              <a:spcBef>
                <a:spcPts val="0"/>
              </a:spcBef>
              <a:buAutoNum type="alphaLcParenR"/>
            </a:pPr>
            <a:r>
              <a:rPr lang="en-US" sz="1200" kern="0" baseline="0" dirty="0">
                <a:latin typeface="+mn-lt"/>
              </a:rPr>
              <a:t>Patient care and support including provision of treatment adherence support to ensure continuity of care and avoid interruption of treatment and care. Provision of care also includes identifying needs for additional support e.g., care for comorbidities and linking patients to the right care services for those needs.  </a:t>
            </a:r>
          </a:p>
          <a:p>
            <a:pPr marL="218478" indent="-218478">
              <a:spcBef>
                <a:spcPts val="0"/>
              </a:spcBef>
              <a:buAutoNum type="alphaLcParenR"/>
            </a:pPr>
            <a:r>
              <a:rPr lang="en-US" sz="1200" kern="0" baseline="0" dirty="0">
                <a:latin typeface="+mn-lt"/>
              </a:rPr>
              <a:t>Post-treatment social support and/or rehabilitation which includes linking patients to agencies and government programmes for social support and or skills training to enable them re-integrate into their communities after TB treatment.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24</a:t>
            </a:fld>
            <a:endParaRPr lang="fr-FR" altLang="en-US" dirty="0"/>
          </a:p>
        </p:txBody>
      </p:sp>
    </p:spTree>
    <p:extLst>
      <p:ext uri="{BB962C8B-B14F-4D97-AF65-F5344CB8AC3E}">
        <p14:creationId xmlns:p14="http://schemas.microsoft.com/office/powerpoint/2010/main" val="4044011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GB" dirty="0"/>
              <a:t>The Community Intervention for Tuberculosis Active Contact Tracing and Preventive Therapy (CONTACT) study was the first randomised controlled trial to compare a community-based approach for contact screening and provision of TPT with the facility-based standard of care. </a:t>
            </a:r>
          </a:p>
          <a:p>
            <a:endParaRPr lang="en-GB" dirty="0"/>
          </a:p>
          <a:p>
            <a:r>
              <a:rPr lang="en-GB" dirty="0"/>
              <a:t>This study, which was carried out from October 2019 to January 2022, randomised communities in Uganda and Cameroon to either community-based approach to contact screening and management or a facility-based approach. The community-based approach consisted of symptom-based screening of all household contacts by community health workers at the household with referral of symptomatic contacts to local facilities for investigations. Initiation of TPT (3-month course of rifampicin and isoniazid) was done by a nurse in the household and home visits for TPT follow-up were carried out by community health workers.</a:t>
            </a:r>
          </a:p>
          <a:p>
            <a:endParaRPr lang="en-GB" dirty="0"/>
          </a:p>
          <a:p>
            <a:r>
              <a:rPr lang="en-GB" dirty="0"/>
              <a:t>The results of this study showed that community-based contact investigations and TPT management done by community health workers increased the coverage, initiation and completion of TPT among child contacts at high risk (aged &lt;5 years, or aged 5–14 years with HIV). </a:t>
            </a:r>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25</a:t>
            </a:fld>
            <a:endParaRPr lang="en-US" dirty="0"/>
          </a:p>
        </p:txBody>
      </p:sp>
    </p:spTree>
    <p:extLst>
      <p:ext uri="{BB962C8B-B14F-4D97-AF65-F5344CB8AC3E}">
        <p14:creationId xmlns:p14="http://schemas.microsoft.com/office/powerpoint/2010/main" val="2306181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lstStyle/>
          <a:p>
            <a:r>
              <a:rPr lang="en-GB" dirty="0"/>
              <a:t>The Community awareness, screening and testing for TB campaign was  a biannual, national, community-based, active tuberculosis case-finding initiative which is implemented in March and September of 2022. </a:t>
            </a:r>
          </a:p>
          <a:p>
            <a:endParaRPr lang="en-GB" dirty="0"/>
          </a:p>
          <a:p>
            <a:r>
              <a:rPr lang="en-GB" dirty="0"/>
              <a:t>Key components include community mobilization and sensitization; voluntary symptom screening for tuberculosis and testing of presumed individuals for tuberculosis using </a:t>
            </a:r>
            <a:r>
              <a:rPr lang="en-GB" dirty="0" err="1"/>
              <a:t>Xpert</a:t>
            </a:r>
            <a:r>
              <a:rPr lang="en-GB" dirty="0"/>
              <a:t>® and linkage to care for those with a confirmed tuberculosis diagnosis. Contacts of peopled diagnosed with tuberculosis are identified and assessed for TPT.</a:t>
            </a:r>
          </a:p>
          <a:p>
            <a:endParaRPr lang="en-GB" dirty="0"/>
          </a:p>
          <a:p>
            <a:r>
              <a:rPr lang="en-GB" dirty="0"/>
              <a:t>The intervention resulted in 9652 TB cases found in that year. In a before and after analysis, improvements in case notification rates were observed. The case notification rate increased from 48.1/100 000 before the March cycle to 59.5/100,000 after the March campaign and to 71.6/100,000 after the September campaign </a:t>
            </a:r>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26</a:t>
            </a:fld>
            <a:endParaRPr lang="en-US" dirty="0"/>
          </a:p>
        </p:txBody>
      </p:sp>
    </p:spTree>
    <p:extLst>
      <p:ext uri="{BB962C8B-B14F-4D97-AF65-F5344CB8AC3E}">
        <p14:creationId xmlns:p14="http://schemas.microsoft.com/office/powerpoint/2010/main" val="4109141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27</a:t>
            </a:fld>
            <a:endParaRPr lang="fr-FR" altLang="en-US" dirty="0"/>
          </a:p>
        </p:txBody>
      </p:sp>
    </p:spTree>
    <p:extLst>
      <p:ext uri="{BB962C8B-B14F-4D97-AF65-F5344CB8AC3E}">
        <p14:creationId xmlns:p14="http://schemas.microsoft.com/office/powerpoint/2010/main" val="4121075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lnSpcReduction="10000"/>
          </a:bodyPr>
          <a:lstStyle/>
          <a:p>
            <a:pPr defTabSz="873914" eaLnBrk="1" fontAlgn="auto" hangingPunct="1">
              <a:spcBef>
                <a:spcPts val="0"/>
              </a:spcBef>
              <a:spcAft>
                <a:spcPts val="0"/>
              </a:spcAft>
              <a:defRPr/>
            </a:pPr>
            <a:r>
              <a:rPr lang="en-US" dirty="0"/>
              <a:t>In most high TB burden countries, the private health sector accounts for up to half of all outpatient care and is a common point of care for children presenting with common illnesses, such as cough, fever and diarrhoea. The private providers offer an important entry point to TB diagnosis and treatment for children and adolescents at risk for TB. The Roadmap towards ending TB in children and adolescents launched in 2023 prioritises the need to foster collaborative activities with different sectors, including with the private sector to optimise TB care. </a:t>
            </a:r>
          </a:p>
          <a:p>
            <a:pPr defTabSz="873914" eaLnBrk="1" fontAlgn="auto" hangingPunct="1">
              <a:spcBef>
                <a:spcPts val="0"/>
              </a:spcBef>
              <a:spcAft>
                <a:spcPts val="0"/>
              </a:spcAft>
              <a:defRPr/>
            </a:pPr>
            <a:endParaRPr lang="en-US" dirty="0"/>
          </a:p>
          <a:p>
            <a:pPr defTabSz="873914" eaLnBrk="1" fontAlgn="auto" hangingPunct="1">
              <a:spcBef>
                <a:spcPts val="0"/>
              </a:spcBef>
              <a:spcAft>
                <a:spcPts val="0"/>
              </a:spcAft>
              <a:defRPr/>
            </a:pPr>
            <a:r>
              <a:rPr lang="en-US" dirty="0"/>
              <a:t>Engaging the private sector increases access to TB screening, diagnosis and treatment initiation thus reducing transmission of TB that would otherwise occur due to diagnosis and treatment delays. Engaging the private sector also reduces catastrophic costs for families of children seeking TB care by facilitating referral to free NTP services or enabling privately managed children and adolescents to benefit from free programme procured medicines and diagnostics.</a:t>
            </a:r>
          </a:p>
          <a:p>
            <a:endParaRPr lang="en-US" dirty="0"/>
          </a:p>
          <a:p>
            <a:r>
              <a:rPr lang="en-US" dirty="0"/>
              <a:t>Given that a wide range of private healthcare providers exist in different settings, and that the services they provide vary. It is important for NTPs to map the different private providers in their settings and implement flexible models of engagement guided by the scope of services they provide. These may include health education to create awareness about TB, community TB screening, collection and transporting of non-invasive samples for diagnostic testing, treatment follow-up and use of digital technology for reporting.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28</a:t>
            </a:fld>
            <a:endParaRPr lang="fr-FR" altLang="en-US" dirty="0"/>
          </a:p>
        </p:txBody>
      </p:sp>
    </p:spTree>
    <p:extLst>
      <p:ext uri="{BB962C8B-B14F-4D97-AF65-F5344CB8AC3E}">
        <p14:creationId xmlns:p14="http://schemas.microsoft.com/office/powerpoint/2010/main" val="3224799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Engaging private health providers in the provision of TB care services has been shown in to increase TB case notification and decrease the costs of seeking care. </a:t>
            </a:r>
          </a:p>
          <a:p>
            <a:r>
              <a:rPr lang="en-GB" dirty="0"/>
              <a:t>In Pakistan, screening for TB at private clinics and hospitals resulted in a two-fold increase in case notifications in the intervention area compared to the control area while in Uganda, engagement of community pharmacies in TB screening and collection of sputum samples for TB diagnosis was associated Improved TB case notification and decreased costs of healthcare seeking. </a:t>
            </a:r>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29</a:t>
            </a:fld>
            <a:endParaRPr lang="fr-FR" altLang="en-US" dirty="0"/>
          </a:p>
        </p:txBody>
      </p:sp>
    </p:spTree>
    <p:extLst>
      <p:ext uri="{BB962C8B-B14F-4D97-AF65-F5344CB8AC3E}">
        <p14:creationId xmlns:p14="http://schemas.microsoft.com/office/powerpoint/2010/main" val="395328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defRPr/>
            </a:pPr>
            <a:r>
              <a:rPr lang="en-GB" dirty="0"/>
              <a:t>In this module, we will start with Introduction and universal health coverage, then I will talk about different care delivery models. I will start with  decentralised care, then discuss the importance of integrated family-</a:t>
            </a:r>
            <a:r>
              <a:rPr lang="en-GB" dirty="0" err="1"/>
              <a:t>centered</a:t>
            </a:r>
            <a:r>
              <a:rPr lang="en-GB" dirty="0"/>
              <a:t> care. I will then talk about the role of community-based care services and the private sector in expanding the reach of healthcare services to all patients. Finally, I will talk about differentiated service delivery models of care for children co-infected with TB and HIV. At the end of the module, we will have a case discussion where we will have the opportunity to design a decentralised care model for a TB programme. We will then conclude this module.   </a:t>
            </a:r>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dirty="0"/>
          </a:p>
        </p:txBody>
      </p:sp>
    </p:spTree>
    <p:extLst>
      <p:ext uri="{BB962C8B-B14F-4D97-AF65-F5344CB8AC3E}">
        <p14:creationId xmlns:p14="http://schemas.microsoft.com/office/powerpoint/2010/main" val="2116448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30</a:t>
            </a:fld>
            <a:endParaRPr lang="fr-FR" altLang="en-US" dirty="0"/>
          </a:p>
        </p:txBody>
      </p:sp>
    </p:spTree>
    <p:extLst>
      <p:ext uri="{BB962C8B-B14F-4D97-AF65-F5344CB8AC3E}">
        <p14:creationId xmlns:p14="http://schemas.microsoft.com/office/powerpoint/2010/main" val="328693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fontScale="85000" lnSpcReduction="20000"/>
          </a:bodyPr>
          <a:lstStyle/>
          <a:p>
            <a:pPr defTabSz="873914">
              <a:defRPr/>
            </a:pPr>
            <a:r>
              <a:rPr lang="en-GB" dirty="0"/>
              <a:t>Differentiated service delivery (DSD) is a person-centred approach that simplifies and adapts HIV services across the cascade in ways that both serve the needs of people living with HIV and optimise available resources in health systems. DSD varies when and where services are provided, who provides the services and which services are provided to create models of care that respond to different needs, contexts and groups of people. </a:t>
            </a:r>
          </a:p>
          <a:p>
            <a:pPr defTabSz="873914">
              <a:defRPr/>
            </a:pPr>
            <a:endParaRPr lang="en-GB" dirty="0"/>
          </a:p>
          <a:p>
            <a:pPr algn="l"/>
            <a:r>
              <a:rPr lang="en-GB" dirty="0"/>
              <a:t>DSD models for HIV treatment are largely divided into group or individual models which may be managed by healthcare workers or PLHIV. These models of care can be delivered at the health facility or in the community.  Group models of differentiated care include health facility-based adherence clubs or community-based  client-led ART delivery groups (CLADs) and community ART refill groups. Individual models include facility–based multi-month refills and fast track refills or home-based /community pharmacy refills.  These </a:t>
            </a:r>
            <a:r>
              <a:rPr lang="en-US" dirty="0"/>
              <a:t>models have been shown to efficiently deliver health care while maintaining relevant HIV treatment outcomes e.g., viral load suppression. </a:t>
            </a:r>
          </a:p>
          <a:p>
            <a:pPr fontAlgn="base"/>
            <a:endParaRPr lang="en-US" dirty="0"/>
          </a:p>
          <a:p>
            <a:pPr fontAlgn="base"/>
            <a:r>
              <a:rPr lang="en-US" dirty="0"/>
              <a:t>DSD models can and should be extended to TB treatment services and provision of TB preventive therapy to enhance their person-</a:t>
            </a:r>
            <a:r>
              <a:rPr lang="en-US" dirty="0" err="1"/>
              <a:t>centredness</a:t>
            </a:r>
            <a:r>
              <a:rPr lang="en-US" dirty="0"/>
              <a:t>.  They should be also extended to people with both HIV and TB though in many high TB-HIV burden countries, persons living with HIV and having  TB are often excluded. However, the WHO policy on collaborative TB-HIV activities recommends the delivery of integrated TB and HIV services, preferably at the same time and same location, to improve access to good-quality services.  It is important that the NTP works closely with the national HIV/AIDS programme to ensure children and adolescents with HIV-associated TB can access these patient/person-</a:t>
            </a:r>
            <a:r>
              <a:rPr lang="en-US" dirty="0" err="1"/>
              <a:t>centred</a:t>
            </a:r>
            <a:r>
              <a:rPr lang="en-US" dirty="0"/>
              <a:t> approaches. </a:t>
            </a:r>
          </a:p>
          <a:p>
            <a:pPr fontAlgn="base"/>
            <a:endParaRPr lang="en-US" dirty="0"/>
          </a:p>
          <a:p>
            <a:pPr fontAlgn="base"/>
            <a:r>
              <a:rPr lang="en-US" dirty="0"/>
              <a:t>Delivery of TB care services through DSD models requires adaptations at multiple levels of the health system, including national, facility and community levels. This includes adaptation of guidelines, capacity-building, adjustments in logistics management, alignment of existing recording and reporting tools, and community engagement. </a:t>
            </a:r>
          </a:p>
          <a:p>
            <a:pPr fontAlgn="base"/>
            <a:endParaRPr lang="en-US" dirty="0"/>
          </a:p>
          <a:p>
            <a:pPr fontAlgn="base"/>
            <a:endParaRPr lang="en-US" dirty="0"/>
          </a:p>
          <a:p>
            <a:pPr fontAlgn="base"/>
            <a:endParaRPr lang="en-US" dirty="0"/>
          </a:p>
          <a:p>
            <a:pPr fontAlgn="base"/>
            <a:endParaRPr lang="en-US" dirty="0"/>
          </a:p>
          <a:p>
            <a:pPr fontAlgn="base"/>
            <a:endParaRPr lang="en-US"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31</a:t>
            </a:fld>
            <a:endParaRPr lang="fr-FR" altLang="en-US" dirty="0"/>
          </a:p>
        </p:txBody>
      </p:sp>
    </p:spTree>
    <p:extLst>
      <p:ext uri="{BB962C8B-B14F-4D97-AF65-F5344CB8AC3E}">
        <p14:creationId xmlns:p14="http://schemas.microsoft.com/office/powerpoint/2010/main" val="1509776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32</a:t>
            </a:fld>
            <a:endParaRPr lang="fr-FR" altLang="en-US" dirty="0"/>
          </a:p>
        </p:txBody>
      </p:sp>
    </p:spTree>
    <p:extLst>
      <p:ext uri="{BB962C8B-B14F-4D97-AF65-F5344CB8AC3E}">
        <p14:creationId xmlns:p14="http://schemas.microsoft.com/office/powerpoint/2010/main" val="1948338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33</a:t>
            </a:fld>
            <a:endParaRPr lang="fr-FR" altLang="en-US" dirty="0"/>
          </a:p>
        </p:txBody>
      </p:sp>
    </p:spTree>
    <p:extLst>
      <p:ext uri="{BB962C8B-B14F-4D97-AF65-F5344CB8AC3E}">
        <p14:creationId xmlns:p14="http://schemas.microsoft.com/office/powerpoint/2010/main" val="3078281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34</a:t>
            </a:fld>
            <a:endParaRPr lang="fr-FR" altLang="en-US" dirty="0"/>
          </a:p>
        </p:txBody>
      </p:sp>
    </p:spTree>
    <p:extLst>
      <p:ext uri="{BB962C8B-B14F-4D97-AF65-F5344CB8AC3E}">
        <p14:creationId xmlns:p14="http://schemas.microsoft.com/office/powerpoint/2010/main" val="199811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52463"/>
            <a:ext cx="5789613" cy="3257550"/>
          </a:xfrm>
        </p:spPr>
      </p:sp>
      <p:sp>
        <p:nvSpPr>
          <p:cNvPr id="3" name="Notes Placeholder 2"/>
          <p:cNvSpPr>
            <a:spLocks noGrp="1"/>
          </p:cNvSpPr>
          <p:nvPr>
            <p:ph type="body" idx="1"/>
          </p:nvPr>
        </p:nvSpPr>
        <p:spPr/>
        <p:txBody>
          <a:bodyPr>
            <a:normAutofit/>
          </a:bodyPr>
          <a:lstStyle/>
          <a:p>
            <a:pPr>
              <a:defRPr/>
            </a:pPr>
            <a:r>
              <a:rPr lang="en-ZA" dirty="0"/>
              <a:t>At the beginning of this module, you will have an opportunity to share some of your own country specific practices with different models of care delivery </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dirty="0"/>
          </a:p>
        </p:txBody>
      </p:sp>
    </p:spTree>
    <p:extLst>
      <p:ext uri="{BB962C8B-B14F-4D97-AF65-F5344CB8AC3E}">
        <p14:creationId xmlns:p14="http://schemas.microsoft.com/office/powerpoint/2010/main" val="76132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nSpc>
                <a:spcPct val="100000"/>
              </a:lnSpc>
              <a:spcBef>
                <a:spcPts val="0"/>
              </a:spcBef>
              <a:spcAft>
                <a:spcPts val="0"/>
              </a:spcAft>
            </a:pPr>
            <a:r>
              <a:rPr lang="en-GB" dirty="0"/>
              <a:t>These context specific discussion opportunities will occur repeatedly throughout this training. </a:t>
            </a:r>
          </a:p>
          <a:p>
            <a:pPr>
              <a:lnSpc>
                <a:spcPct val="100000"/>
              </a:lnSpc>
              <a:spcBef>
                <a:spcPts val="0"/>
              </a:spcBef>
              <a:spcAft>
                <a:spcPts val="0"/>
              </a:spcAft>
            </a:pPr>
            <a:r>
              <a:rPr lang="en-GB" dirty="0"/>
              <a:t>Here are some suggestions on how you might like to facilitate them, to run them in a time efficient manner.   </a:t>
            </a:r>
          </a:p>
          <a:p>
            <a:pPr marL="327718" indent="-327718">
              <a:lnSpc>
                <a:spcPct val="100000"/>
              </a:lnSpc>
              <a:spcBef>
                <a:spcPts val="0"/>
              </a:spcBef>
              <a:spcAft>
                <a:spcPts val="0"/>
              </a:spcAft>
              <a:buAutoNum type="arabicPeriod"/>
            </a:pPr>
            <a:r>
              <a:rPr lang="en-GB" dirty="0"/>
              <a:t>Explain that the next 15 minutes will be devoted to sharing amongst your colleagues, about how things may work in your setting. </a:t>
            </a:r>
          </a:p>
          <a:p>
            <a:pPr marL="327718" indent="-327718">
              <a:lnSpc>
                <a:spcPct val="100000"/>
              </a:lnSpc>
              <a:spcBef>
                <a:spcPts val="0"/>
              </a:spcBef>
              <a:spcAft>
                <a:spcPts val="0"/>
              </a:spcAft>
              <a:buAutoNum type="arabicPeriod"/>
            </a:pPr>
            <a:r>
              <a:rPr lang="en-GB" dirty="0"/>
              <a:t>Explain that 3, or 4, questions will be shown on the presentation. </a:t>
            </a:r>
          </a:p>
          <a:p>
            <a:pPr marL="327718" indent="-327718">
              <a:lnSpc>
                <a:spcPct val="100000"/>
              </a:lnSpc>
              <a:spcBef>
                <a:spcPts val="0"/>
              </a:spcBef>
              <a:spcAft>
                <a:spcPts val="0"/>
              </a:spcAft>
              <a:buAutoNum type="arabicPeriod"/>
            </a:pPr>
            <a:r>
              <a:rPr lang="en-GB" dirty="0"/>
              <a:t>Then divide the questions amongst the groups. Some groups may need to discuss the same question. </a:t>
            </a:r>
          </a:p>
          <a:p>
            <a:pPr marL="327718" indent="-327718">
              <a:lnSpc>
                <a:spcPct val="100000"/>
              </a:lnSpc>
              <a:spcBef>
                <a:spcPts val="0"/>
              </a:spcBef>
              <a:spcAft>
                <a:spcPts val="0"/>
              </a:spcAft>
              <a:buAutoNum type="arabicPeriod"/>
            </a:pPr>
            <a:r>
              <a:rPr lang="en-GB" dirty="0"/>
              <a:t>Tell them they will have just 2 or 3 minutes to discuss in their small groups. Then you will discuss as a large group. </a:t>
            </a:r>
          </a:p>
          <a:p>
            <a:pPr marL="327718" indent="-327718">
              <a:lnSpc>
                <a:spcPct val="100000"/>
              </a:lnSpc>
              <a:spcBef>
                <a:spcPts val="0"/>
              </a:spcBef>
              <a:spcAft>
                <a:spcPts val="0"/>
              </a:spcAft>
              <a:buAutoNum type="arabicPeriod" startAt="5"/>
            </a:pPr>
            <a:r>
              <a:rPr lang="en-US" dirty="0"/>
              <a:t>When this time is up, ask for everyone’s attention. And then ask for volunteers to comment on each question discussed.  Request participants to keep their responses succinct so that the time allows for others to also contribute. </a:t>
            </a:r>
          </a:p>
          <a:p>
            <a:pPr marL="327718" indent="-327718">
              <a:lnSpc>
                <a:spcPct val="100000"/>
              </a:lnSpc>
              <a:spcBef>
                <a:spcPts val="0"/>
              </a:spcBef>
              <a:spcAft>
                <a:spcPts val="0"/>
              </a:spcAft>
              <a:buAutoNum type="arabicPeriod" startAt="5"/>
            </a:pPr>
            <a:r>
              <a:rPr lang="en-US" dirty="0"/>
              <a:t>Acknowledge all responses and thank participants for sharing. </a:t>
            </a:r>
          </a:p>
          <a:p>
            <a:pPr marL="327718" indent="-327718">
              <a:lnSpc>
                <a:spcPct val="100000"/>
              </a:lnSpc>
              <a:spcBef>
                <a:spcPts val="0"/>
              </a:spcBef>
              <a:spcAft>
                <a:spcPts val="0"/>
              </a:spcAft>
              <a:buAutoNum type="arabicPeriod" startAt="5"/>
            </a:pPr>
            <a:r>
              <a:rPr lang="en-GB" dirty="0"/>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pPr defTabSz="873914" fontAlgn="auto">
              <a:spcBef>
                <a:spcPts val="0"/>
              </a:spcBef>
              <a:spcAft>
                <a:spcPts val="0"/>
              </a:spcAft>
              <a:defRPr/>
            </a:pPr>
            <a:fld id="{BA6A8D42-E502-4AF0-8797-4AE4185E5234}" type="slidenum">
              <a:rPr lang="en-ZA">
                <a:solidFill>
                  <a:prstClr val="black"/>
                </a:solidFill>
                <a:latin typeface="Aptos" panose="02110004020202020204"/>
                <a:ea typeface="+mn-ea"/>
              </a:rPr>
              <a:pPr defTabSz="873914" fontAlgn="auto">
                <a:spcBef>
                  <a:spcPts val="0"/>
                </a:spcBef>
                <a:spcAft>
                  <a:spcPts val="0"/>
                </a:spcAft>
                <a:defRPr/>
              </a:pPr>
              <a:t>5</a:t>
            </a:fld>
            <a:endParaRPr lang="en-ZA">
              <a:solidFill>
                <a:prstClr val="black"/>
              </a:solidFill>
              <a:latin typeface="Aptos" panose="02110004020202020204"/>
              <a:ea typeface="+mn-ea"/>
            </a:endParaRPr>
          </a:p>
        </p:txBody>
      </p:sp>
    </p:spTree>
    <p:extLst>
      <p:ext uri="{BB962C8B-B14F-4D97-AF65-F5344CB8AC3E}">
        <p14:creationId xmlns:p14="http://schemas.microsoft.com/office/powerpoint/2010/main" val="143517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6</a:t>
            </a:fld>
            <a:endParaRPr lang="fr-FR" altLang="en-US" dirty="0"/>
          </a:p>
        </p:txBody>
      </p:sp>
    </p:spTree>
    <p:extLst>
      <p:ext uri="{BB962C8B-B14F-4D97-AF65-F5344CB8AC3E}">
        <p14:creationId xmlns:p14="http://schemas.microsoft.com/office/powerpoint/2010/main" val="184012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7</a:t>
            </a:fld>
            <a:endParaRPr lang="fr-FR" altLang="en-US" dirty="0"/>
          </a:p>
        </p:txBody>
      </p:sp>
    </p:spTree>
    <p:extLst>
      <p:ext uri="{BB962C8B-B14F-4D97-AF65-F5344CB8AC3E}">
        <p14:creationId xmlns:p14="http://schemas.microsoft.com/office/powerpoint/2010/main" val="147172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a:defRPr/>
            </a:pPr>
            <a:fld id="{F76EBAEC-BE9F-435F-87DA-8811C34E0C6A}" type="slidenum">
              <a:rPr lang="fr-FR" altLang="en-US" smtClean="0"/>
              <a:pPr>
                <a:defRPr/>
              </a:pPr>
              <a:t>8</a:t>
            </a:fld>
            <a:endParaRPr lang="fr-FR" altLang="en-US" dirty="0"/>
          </a:p>
        </p:txBody>
      </p:sp>
    </p:spTree>
    <p:extLst>
      <p:ext uri="{BB962C8B-B14F-4D97-AF65-F5344CB8AC3E}">
        <p14:creationId xmlns:p14="http://schemas.microsoft.com/office/powerpoint/2010/main" val="88972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xfrm>
            <a:off x="409575" y="652463"/>
            <a:ext cx="5789613" cy="3257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GB" dirty="0"/>
              <a:t>Universal health coverage (UHC) means that all people have access to the full range of quality health services they need, when and where they need them, without financial hardship. To achieve this, healthcare systems must move away from a “one-size-fits-all” model of healthcare delivery to models that align health service delivery to the needs and preferences of varying individuals and communities. </a:t>
            </a:r>
          </a:p>
          <a:p>
            <a:endParaRPr lang="en-GB" dirty="0"/>
          </a:p>
          <a:p>
            <a:r>
              <a:rPr lang="en-GB" dirty="0"/>
              <a:t>This module  focuses on different healthcare delivery models which aim to  increase access to child and adolescent  TB services. These include </a:t>
            </a:r>
          </a:p>
          <a:p>
            <a:pPr marL="218478" indent="-218478">
              <a:buAutoNum type="alphaLcParenR"/>
            </a:pPr>
            <a:r>
              <a:rPr lang="en-GB" dirty="0"/>
              <a:t>Decentralised care: delivery of  child and adolescent TB screening, diagnosis and treatment services at lower levels of the healthcare system than they are currently being delivered e.g., at primary care facilities or community pharmacies.</a:t>
            </a:r>
          </a:p>
          <a:p>
            <a:pPr marL="218478" indent="-218478">
              <a:buAutoNum type="alphaLcParenR"/>
            </a:pPr>
            <a:r>
              <a:rPr lang="en-GB" dirty="0"/>
              <a:t>Integrated family centred care: family centred care is a model of care where care is “planned around the whole family, not just the individual child/person receiving care. It refers to the integration of TB screening, prevention and diagnosis with other existing service delivery platforms for other family members e.g., maternal and child health (such as antenatal care, </a:t>
            </a:r>
            <a:r>
              <a:rPr lang="en-GB" dirty="0" err="1"/>
              <a:t>iCCM</a:t>
            </a:r>
            <a:r>
              <a:rPr lang="en-GB" dirty="0"/>
              <a:t>, IMCI)  as well as other related services (such as HIV, nutrition, immunisation).</a:t>
            </a:r>
          </a:p>
          <a:p>
            <a:pPr marL="218478" indent="-218478">
              <a:buAutoNum type="alphaLcParenR"/>
            </a:pPr>
            <a:r>
              <a:rPr lang="en-GB" dirty="0"/>
              <a:t>Community-based care: the delivery of selected TB care services within the patients’ home or community. Community-based care is usually delivered by lay healthcare workers and includes services like health education, treatment adherence support and contact investigation. </a:t>
            </a:r>
          </a:p>
          <a:p>
            <a:pPr marL="218478" indent="-218478">
              <a:buAutoNum type="alphaLcParenR"/>
            </a:pPr>
            <a:r>
              <a:rPr lang="en-GB" dirty="0"/>
              <a:t>Private sector engagement: training of healthcare workers who deliver care in outside the public sector in the delivery of TB care services. This often includes healthcare workers in private clinics, community pharmacies/dispensaries and may also include alternative care providers e.g., traditional healers. </a:t>
            </a:r>
          </a:p>
          <a:p>
            <a:pPr marL="218478" indent="-218478">
              <a:buAutoNum type="alphaLcParenR"/>
            </a:pPr>
            <a:r>
              <a:rPr lang="en-GB" dirty="0"/>
              <a:t>Differentiated Service Delivery models for key populations e.g., children and adolescents co-infected with HIV: This refers to the provision of HIV services in ways that better serve the needs of people living with HIV and reduce unnecessary burdens on the health system. DSD models include interventions like multi-month refills, nurse visits, and community drug refills. </a:t>
            </a:r>
          </a:p>
          <a:p>
            <a:endParaRPr lang="en-AU" altLang="en-AU" dirty="0"/>
          </a:p>
          <a:p>
            <a:endParaRPr lang="en-AU" altLang="en-AU" dirty="0"/>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0055" indent="-273098">
              <a:defRPr>
                <a:solidFill>
                  <a:schemeClr val="tx1"/>
                </a:solidFill>
                <a:latin typeface="Arial" panose="020B0604020202020204" pitchFamily="34" charset="0"/>
                <a:ea typeface="MS PGothic" panose="020B0600070205080204" pitchFamily="34" charset="-128"/>
              </a:defRPr>
            </a:lvl2pPr>
            <a:lvl3pPr marL="1092392" indent="-218478">
              <a:defRPr>
                <a:solidFill>
                  <a:schemeClr val="tx1"/>
                </a:solidFill>
                <a:latin typeface="Arial" panose="020B0604020202020204" pitchFamily="34" charset="0"/>
                <a:ea typeface="MS PGothic" panose="020B0600070205080204" pitchFamily="34" charset="-128"/>
              </a:defRPr>
            </a:lvl3pPr>
            <a:lvl4pPr marL="1529349" indent="-218478">
              <a:defRPr>
                <a:solidFill>
                  <a:schemeClr val="tx1"/>
                </a:solidFill>
                <a:latin typeface="Arial" panose="020B0604020202020204" pitchFamily="34" charset="0"/>
                <a:ea typeface="MS PGothic" panose="020B0600070205080204" pitchFamily="34" charset="-128"/>
              </a:defRPr>
            </a:lvl4pPr>
            <a:lvl5pPr marL="1966307" indent="-218478">
              <a:defRPr>
                <a:solidFill>
                  <a:schemeClr val="tx1"/>
                </a:solidFill>
                <a:latin typeface="Arial" panose="020B0604020202020204" pitchFamily="34" charset="0"/>
                <a:ea typeface="MS PGothic" panose="020B0600070205080204" pitchFamily="34" charset="-128"/>
              </a:defRPr>
            </a:lvl5pPr>
            <a:lvl6pPr marL="2403264"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40221"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277178"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14135"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BC28AF-3558-4018-98C9-4ABAFB1272F8}" type="slidenum">
              <a:rPr lang="fr-FR" altLang="en-US" smtClean="0">
                <a:latin typeface="Calibri" panose="020F0502020204030204" pitchFamily="34" charset="0"/>
              </a:rPr>
              <a:pPr/>
              <a:t>9</a:t>
            </a:fld>
            <a:endParaRPr lang="fr-FR"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49557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508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1631216"/>
          </a:xfrm>
        </p:spPr>
        <p:txBody>
          <a:bodyPr>
            <a:spAutoFit/>
          </a:bodyPr>
          <a:lstStyle>
            <a:lvl2pPr>
              <a:defRPr>
                <a:solidFill>
                  <a:schemeClr val="bg2">
                    <a:lumMod val="50000"/>
                  </a:schemeClr>
                </a:solidFill>
              </a:defRPr>
            </a:lvl2pPr>
            <a:lvl3pPr>
              <a:defRPr>
                <a:solidFill>
                  <a:schemeClr val="bg2">
                    <a:lumMod val="50000"/>
                  </a:schemeClr>
                </a:solidFill>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3637558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90312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4069435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12639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99938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620803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7242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3513001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307387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2670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1093094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272004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96117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43673"/>
                </a:solidFill>
                <a:effectLst/>
                <a:uLnTx/>
                <a:uFillTx/>
                <a:latin typeface="Calibri"/>
                <a:ea typeface="+mn-ea"/>
                <a:cs typeface="+mn-cs"/>
              </a:rPr>
              <a:t>TITLE OF THE MODULE </a:t>
            </a: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3900789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1469787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190989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216628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253570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1817031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67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8845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13066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01264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416509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3160422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20848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100481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5103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2078322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348868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388716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157353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3307370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201224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dirty="0"/>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1691113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1392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011352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3314045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104216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63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82201738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488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chor="ct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chor="ct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chor="ct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chor="ct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chor="ct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413031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950857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28579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538343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52649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2739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49279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4296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1631216"/>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377021824"/>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62" r:id="rId7"/>
    <p:sldLayoutId id="2147484516" r:id="rId8"/>
    <p:sldLayoutId id="2147484561" r:id="rId9"/>
    <p:sldLayoutId id="2147484517" r:id="rId10"/>
    <p:sldLayoutId id="2147484518" r:id="rId11"/>
    <p:sldLayoutId id="2147484519" r:id="rId12"/>
    <p:sldLayoutId id="2147484520" r:id="rId13"/>
    <p:sldLayoutId id="2147484521" r:id="rId14"/>
    <p:sldLayoutId id="2147484522" r:id="rId15"/>
    <p:sldLayoutId id="2147484523" r:id="rId16"/>
    <p:sldLayoutId id="2147484524" r:id="rId17"/>
    <p:sldLayoutId id="2147484525" r:id="rId18"/>
    <p:sldLayoutId id="2147484526" r:id="rId19"/>
    <p:sldLayoutId id="2147484527" r:id="rId20"/>
    <p:sldLayoutId id="2147484528" r:id="rId21"/>
    <p:sldLayoutId id="2147484529" r:id="rId22"/>
    <p:sldLayoutId id="2147484530" r:id="rId23"/>
    <p:sldLayoutId id="2147484531" r:id="rId24"/>
    <p:sldLayoutId id="2147484532" r:id="rId25"/>
    <p:sldLayoutId id="2147484533" r:id="rId26"/>
    <p:sldLayoutId id="2147484534" r:id="rId27"/>
    <p:sldLayoutId id="2147484535" r:id="rId28"/>
    <p:sldLayoutId id="2147484536" r:id="rId29"/>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bg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bg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981992035"/>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 id="2147484554" r:id="rId17"/>
    <p:sldLayoutId id="2147484555" r:id="rId18"/>
    <p:sldLayoutId id="2147484556" r:id="rId19"/>
    <p:sldLayoutId id="2147484557" r:id="rId20"/>
    <p:sldLayoutId id="2147484558" r:id="rId21"/>
    <p:sldLayoutId id="2147484559" r:id="rId22"/>
    <p:sldLayoutId id="2147484560" r:id="rId23"/>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62.jp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tiff"/><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tiff"/><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p:txBody>
          <a:bodyPr/>
          <a:lstStyle/>
          <a:p>
            <a:r>
              <a:rPr lang="en-ZA" dirty="0"/>
              <a:t>Module 6 : </a:t>
            </a:r>
            <a:br>
              <a:rPr lang="en-ZA" dirty="0"/>
            </a:br>
            <a:r>
              <a:rPr lang="en-ZA" dirty="0"/>
              <a:t>Models of care delivery</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a:xfrm>
            <a:off x="695325" y="1981200"/>
            <a:ext cx="10656888" cy="1676400"/>
          </a:xfrm>
        </p:spPr>
        <p:txBody>
          <a:bodyPr>
            <a:normAutofit fontScale="90000"/>
          </a:bodyPr>
          <a:lstStyle/>
          <a:p>
            <a:r>
              <a:rPr lang="en-ZA" dirty="0">
                <a:cs typeface="Helvetica"/>
              </a:rPr>
              <a:t>Rationale for alternative models of care delivery </a:t>
            </a:r>
            <a:endParaRPr lang="en-ZA" dirty="0"/>
          </a:p>
        </p:txBody>
      </p:sp>
    </p:spTree>
    <p:extLst>
      <p:ext uri="{BB962C8B-B14F-4D97-AF65-F5344CB8AC3E}">
        <p14:creationId xmlns:p14="http://schemas.microsoft.com/office/powerpoint/2010/main" val="250492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hart">
            <a:extLst>
              <a:ext uri="{FF2B5EF4-FFF2-40B4-BE49-F238E27FC236}">
                <a16:creationId xmlns:a16="http://schemas.microsoft.com/office/drawing/2014/main" id="{D0A88745-20EE-BFF5-6BEB-19CA759108D7}"/>
              </a:ext>
            </a:extLst>
          </p:cNvPr>
          <p:cNvPicPr>
            <a:picLocks noChangeAspect="1" noChangeArrowheads="1"/>
          </p:cNvPicPr>
          <p:nvPr/>
        </p:nvPicPr>
        <p:blipFill rotWithShape="1">
          <a:blip r:embed="rId3">
            <a:alphaModFix/>
            <a:duotone>
              <a:schemeClr val="accent1">
                <a:shade val="45000"/>
                <a:satMod val="135000"/>
              </a:schemeClr>
              <a:prstClr val="white"/>
            </a:duotone>
            <a:extLst>
              <a:ext uri="{28A0092B-C50C-407E-A947-70E740481C1C}">
                <a14:useLocalDpi xmlns:a14="http://schemas.microsoft.com/office/drawing/2010/main" val="0"/>
              </a:ext>
            </a:extLst>
          </a:blip>
          <a:srcRect t="87412" b="7813"/>
          <a:stretch/>
        </p:blipFill>
        <p:spPr bwMode="auto">
          <a:xfrm>
            <a:off x="1442396" y="5446964"/>
            <a:ext cx="9163709" cy="328965"/>
          </a:xfrm>
          <a:prstGeom prst="rect">
            <a:avLst/>
          </a:prstGeom>
          <a:noFill/>
          <a:ln w="92075">
            <a:noFill/>
          </a:ln>
        </p:spPr>
      </p:pic>
      <p:sp>
        <p:nvSpPr>
          <p:cNvPr id="2" name="Title 1">
            <a:extLst>
              <a:ext uri="{FF2B5EF4-FFF2-40B4-BE49-F238E27FC236}">
                <a16:creationId xmlns:a16="http://schemas.microsoft.com/office/drawing/2014/main" id="{A9A105A9-2F2E-6C48-56AA-31444B354BC6}"/>
              </a:ext>
            </a:extLst>
          </p:cNvPr>
          <p:cNvSpPr>
            <a:spLocks noGrp="1"/>
          </p:cNvSpPr>
          <p:nvPr>
            <p:ph type="title"/>
          </p:nvPr>
        </p:nvSpPr>
        <p:spPr/>
        <p:txBody>
          <a:bodyPr>
            <a:normAutofit/>
          </a:bodyPr>
          <a:lstStyle/>
          <a:p>
            <a:r>
              <a:rPr lang="en-ZA" dirty="0"/>
              <a:t>Rationale for alternative models of care delivery</a:t>
            </a:r>
            <a:endParaRPr lang="en-GB" dirty="0"/>
          </a:p>
        </p:txBody>
      </p:sp>
      <p:sp>
        <p:nvSpPr>
          <p:cNvPr id="16" name="TextBox 15">
            <a:extLst>
              <a:ext uri="{FF2B5EF4-FFF2-40B4-BE49-F238E27FC236}">
                <a16:creationId xmlns:a16="http://schemas.microsoft.com/office/drawing/2014/main" id="{7BDD56D4-8C60-74F4-0A95-0D15FE384E59}"/>
              </a:ext>
            </a:extLst>
          </p:cNvPr>
          <p:cNvSpPr txBox="1"/>
          <p:nvPr/>
        </p:nvSpPr>
        <p:spPr>
          <a:xfrm>
            <a:off x="718022" y="6096190"/>
            <a:ext cx="10634192" cy="400110"/>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0" i="0" dirty="0">
                <a:solidFill>
                  <a:srgbClr val="222222"/>
                </a:solidFill>
                <a:effectLst/>
                <a:latin typeface="Arial" panose="020B0604020202020204" pitchFamily="34" charset="0"/>
              </a:rPr>
              <a:t>Hanson C, </a:t>
            </a:r>
            <a:r>
              <a:rPr lang="en-GB" sz="1000" b="0" i="0" dirty="0" err="1">
                <a:solidFill>
                  <a:srgbClr val="222222"/>
                </a:solidFill>
                <a:effectLst/>
                <a:latin typeface="Arial" panose="020B0604020202020204" pitchFamily="34" charset="0"/>
              </a:rPr>
              <a:t>Osberg</a:t>
            </a:r>
            <a:r>
              <a:rPr lang="en-GB" sz="1000" b="0" i="0" dirty="0">
                <a:solidFill>
                  <a:srgbClr val="222222"/>
                </a:solidFill>
                <a:effectLst/>
                <a:latin typeface="Arial" panose="020B0604020202020204" pitchFamily="34" charset="0"/>
              </a:rPr>
              <a:t> M, Brown J, Durham G, Chin DP. Finding the missing patients with tuberculosis: lessons learned from patient-pathway analyses in 5 countries. The Journal of infectious diseases. 2017 Oct 1;216(suppl_7):S686-95.</a:t>
            </a:r>
            <a:r>
              <a:rPr kumimoji="0" lang="en-ZA" sz="1000" b="0" i="0" u="none" strike="noStrike" kern="0" cap="none" spc="0" normalizeH="0" baseline="0" noProof="0" dirty="0">
                <a:ln>
                  <a:noFill/>
                </a:ln>
                <a:solidFill>
                  <a:srgbClr val="043673"/>
                </a:solidFill>
                <a:effectLst/>
                <a:uLnTx/>
                <a:uFillTx/>
                <a:latin typeface="Calibri" panose="020F0502020204030204"/>
                <a:ea typeface="+mn-ea"/>
              </a:rPr>
              <a:t>.</a:t>
            </a:r>
          </a:p>
        </p:txBody>
      </p:sp>
      <p:pic>
        <p:nvPicPr>
          <p:cNvPr id="39" name="Picture 38" descr="Chart">
            <a:extLst>
              <a:ext uri="{FF2B5EF4-FFF2-40B4-BE49-F238E27FC236}">
                <a16:creationId xmlns:a16="http://schemas.microsoft.com/office/drawing/2014/main" id="{62E19BA1-89C2-1DF2-E77D-15908D303836}"/>
              </a:ext>
            </a:extLst>
          </p:cNvPr>
          <p:cNvPicPr>
            <a:picLocks noChangeAspect="1" noChangeArrowheads="1"/>
          </p:cNvPicPr>
          <p:nvPr/>
        </p:nvPicPr>
        <p:blipFill rotWithShape="1">
          <a:blip r:embed="rId3">
            <a:alphaModFix/>
            <a:duotone>
              <a:schemeClr val="accent1">
                <a:shade val="45000"/>
                <a:satMod val="135000"/>
              </a:schemeClr>
              <a:prstClr val="white"/>
            </a:duotone>
            <a:extLst>
              <a:ext uri="{28A0092B-C50C-407E-A947-70E740481C1C}">
                <a14:useLocalDpi xmlns:a14="http://schemas.microsoft.com/office/drawing/2010/main" val="0"/>
              </a:ext>
            </a:extLst>
          </a:blip>
          <a:srcRect t="26939" b="51416"/>
          <a:stretch/>
        </p:blipFill>
        <p:spPr bwMode="auto">
          <a:xfrm>
            <a:off x="1028938" y="1395070"/>
            <a:ext cx="10134124" cy="1630544"/>
          </a:xfrm>
          <a:prstGeom prst="rect">
            <a:avLst/>
          </a:prstGeom>
          <a:noFill/>
          <a:ln w="92075">
            <a:noFill/>
          </a:ln>
        </p:spPr>
      </p:pic>
      <p:pic>
        <p:nvPicPr>
          <p:cNvPr id="40" name="Picture 39" descr="Chart">
            <a:extLst>
              <a:ext uri="{FF2B5EF4-FFF2-40B4-BE49-F238E27FC236}">
                <a16:creationId xmlns:a16="http://schemas.microsoft.com/office/drawing/2014/main" id="{4B4BC333-E028-B964-35C8-012CABA77298}"/>
              </a:ext>
            </a:extLst>
          </p:cNvPr>
          <p:cNvPicPr>
            <a:picLocks noChangeAspect="1" noChangeArrowheads="1"/>
          </p:cNvPicPr>
          <p:nvPr/>
        </p:nvPicPr>
        <p:blipFill rotWithShape="1">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53845" r="85137" b="12589"/>
          <a:stretch/>
        </p:blipFill>
        <p:spPr bwMode="auto">
          <a:xfrm>
            <a:off x="1263947" y="3086731"/>
            <a:ext cx="1411824" cy="2397081"/>
          </a:xfrm>
          <a:prstGeom prst="rect">
            <a:avLst/>
          </a:prstGeom>
          <a:noFill/>
          <a:ln w="92075">
            <a:noFill/>
          </a:ln>
        </p:spPr>
      </p:pic>
      <p:pic>
        <p:nvPicPr>
          <p:cNvPr id="4" name="Picture 3">
            <a:extLst>
              <a:ext uri="{FF2B5EF4-FFF2-40B4-BE49-F238E27FC236}">
                <a16:creationId xmlns:a16="http://schemas.microsoft.com/office/drawing/2014/main" id="{649174D3-5291-8EF8-2D66-4E959A2F39A2}"/>
              </a:ext>
            </a:extLst>
          </p:cNvPr>
          <p:cNvPicPr>
            <a:picLocks noChangeAspect="1"/>
          </p:cNvPicPr>
          <p:nvPr/>
        </p:nvPicPr>
        <p:blipFill>
          <a:blip r:embed="rId6"/>
          <a:stretch>
            <a:fillRect/>
          </a:stretch>
        </p:blipFill>
        <p:spPr>
          <a:xfrm>
            <a:off x="2895153" y="3194506"/>
            <a:ext cx="7710952" cy="2181529"/>
          </a:xfrm>
          <a:prstGeom prst="rect">
            <a:avLst/>
          </a:prstGeom>
        </p:spPr>
      </p:pic>
    </p:spTree>
    <p:extLst>
      <p:ext uri="{BB962C8B-B14F-4D97-AF65-F5344CB8AC3E}">
        <p14:creationId xmlns:p14="http://schemas.microsoft.com/office/powerpoint/2010/main" val="3512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hart">
            <a:extLst>
              <a:ext uri="{FF2B5EF4-FFF2-40B4-BE49-F238E27FC236}">
                <a16:creationId xmlns:a16="http://schemas.microsoft.com/office/drawing/2014/main" id="{D0A88745-20EE-BFF5-6BEB-19CA759108D7}"/>
              </a:ext>
            </a:extLst>
          </p:cNvPr>
          <p:cNvPicPr>
            <a:picLocks noChangeAspect="1" noChangeArrowheads="1"/>
          </p:cNvPicPr>
          <p:nvPr/>
        </p:nvPicPr>
        <p:blipFill rotWithShape="1">
          <a:blip r:embed="rId3">
            <a:alphaModFix/>
            <a:duotone>
              <a:schemeClr val="accent1">
                <a:shade val="45000"/>
                <a:satMod val="135000"/>
              </a:schemeClr>
              <a:prstClr val="white"/>
            </a:duotone>
            <a:extLst>
              <a:ext uri="{28A0092B-C50C-407E-A947-70E740481C1C}">
                <a14:useLocalDpi xmlns:a14="http://schemas.microsoft.com/office/drawing/2010/main" val="0"/>
              </a:ext>
            </a:extLst>
          </a:blip>
          <a:srcRect t="87412" b="7813"/>
          <a:stretch/>
        </p:blipFill>
        <p:spPr bwMode="auto">
          <a:xfrm>
            <a:off x="1442396" y="5446964"/>
            <a:ext cx="9163709" cy="328965"/>
          </a:xfrm>
          <a:prstGeom prst="rect">
            <a:avLst/>
          </a:prstGeom>
          <a:noFill/>
          <a:ln w="92075">
            <a:noFill/>
          </a:ln>
        </p:spPr>
      </p:pic>
      <p:sp>
        <p:nvSpPr>
          <p:cNvPr id="2" name="Title 1">
            <a:extLst>
              <a:ext uri="{FF2B5EF4-FFF2-40B4-BE49-F238E27FC236}">
                <a16:creationId xmlns:a16="http://schemas.microsoft.com/office/drawing/2014/main" id="{A9A105A9-2F2E-6C48-56AA-31444B354BC6}"/>
              </a:ext>
            </a:extLst>
          </p:cNvPr>
          <p:cNvSpPr>
            <a:spLocks noGrp="1"/>
          </p:cNvSpPr>
          <p:nvPr>
            <p:ph type="title"/>
          </p:nvPr>
        </p:nvSpPr>
        <p:spPr/>
        <p:txBody>
          <a:bodyPr>
            <a:normAutofit/>
          </a:bodyPr>
          <a:lstStyle/>
          <a:p>
            <a:r>
              <a:rPr lang="en-ZA" dirty="0"/>
              <a:t>Rationale for alternative models of care delivery</a:t>
            </a:r>
            <a:endParaRPr lang="en-GB" dirty="0"/>
          </a:p>
        </p:txBody>
      </p:sp>
      <p:sp>
        <p:nvSpPr>
          <p:cNvPr id="16" name="TextBox 15">
            <a:extLst>
              <a:ext uri="{FF2B5EF4-FFF2-40B4-BE49-F238E27FC236}">
                <a16:creationId xmlns:a16="http://schemas.microsoft.com/office/drawing/2014/main" id="{7BDD56D4-8C60-74F4-0A95-0D15FE384E59}"/>
              </a:ext>
            </a:extLst>
          </p:cNvPr>
          <p:cNvSpPr txBox="1"/>
          <p:nvPr/>
        </p:nvSpPr>
        <p:spPr>
          <a:xfrm>
            <a:off x="718022" y="6096190"/>
            <a:ext cx="10634192" cy="400110"/>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0" i="0" dirty="0">
                <a:solidFill>
                  <a:srgbClr val="222222"/>
                </a:solidFill>
                <a:effectLst/>
                <a:highlight>
                  <a:srgbClr val="FFFFFF"/>
                </a:highlight>
                <a:latin typeface="Arial" panose="020B0604020202020204" pitchFamily="34" charset="0"/>
              </a:rPr>
              <a:t>Hanson C, </a:t>
            </a:r>
            <a:r>
              <a:rPr lang="en-GB" sz="1000" b="0" i="0" dirty="0" err="1">
                <a:solidFill>
                  <a:srgbClr val="222222"/>
                </a:solidFill>
                <a:effectLst/>
                <a:highlight>
                  <a:srgbClr val="FFFFFF"/>
                </a:highlight>
                <a:latin typeface="Arial" panose="020B0604020202020204" pitchFamily="34" charset="0"/>
              </a:rPr>
              <a:t>Osberg</a:t>
            </a:r>
            <a:r>
              <a:rPr lang="en-GB" sz="1000" b="0" i="0" dirty="0">
                <a:solidFill>
                  <a:srgbClr val="222222"/>
                </a:solidFill>
                <a:effectLst/>
                <a:highlight>
                  <a:srgbClr val="FFFFFF"/>
                </a:highlight>
                <a:latin typeface="Arial" panose="020B0604020202020204" pitchFamily="34" charset="0"/>
              </a:rPr>
              <a:t> M, Brown J, Durham G, Chin DP. Finding the missing patients with tuberculosis: lessons learned from patient-pathway analyses in 5 countries. The Journal of infectious diseases. 2017 Oct 1;216(suppl_7):S686-95.</a:t>
            </a:r>
            <a:r>
              <a:rPr kumimoji="0" lang="en-ZA" sz="1000" b="0" i="0" u="none" strike="noStrike" kern="0" cap="none" spc="0" normalizeH="0" baseline="0" noProof="0" dirty="0">
                <a:ln>
                  <a:noFill/>
                </a:ln>
                <a:solidFill>
                  <a:srgbClr val="043673"/>
                </a:solidFill>
                <a:effectLst/>
                <a:uLnTx/>
                <a:uFillTx/>
                <a:latin typeface="Calibri" panose="020F0502020204030204"/>
                <a:ea typeface="+mn-ea"/>
              </a:rPr>
              <a:t>.</a:t>
            </a:r>
          </a:p>
        </p:txBody>
      </p:sp>
      <p:pic>
        <p:nvPicPr>
          <p:cNvPr id="39" name="Picture 38" descr="Chart">
            <a:extLst>
              <a:ext uri="{FF2B5EF4-FFF2-40B4-BE49-F238E27FC236}">
                <a16:creationId xmlns:a16="http://schemas.microsoft.com/office/drawing/2014/main" id="{62E19BA1-89C2-1DF2-E77D-15908D303836}"/>
              </a:ext>
            </a:extLst>
          </p:cNvPr>
          <p:cNvPicPr>
            <a:picLocks noChangeAspect="1" noChangeArrowheads="1"/>
          </p:cNvPicPr>
          <p:nvPr/>
        </p:nvPicPr>
        <p:blipFill rotWithShape="1">
          <a:blip r:embed="rId3">
            <a:alphaModFix/>
            <a:duotone>
              <a:schemeClr val="accent1">
                <a:shade val="45000"/>
                <a:satMod val="135000"/>
              </a:schemeClr>
              <a:prstClr val="white"/>
            </a:duotone>
            <a:extLst>
              <a:ext uri="{28A0092B-C50C-407E-A947-70E740481C1C}">
                <a14:useLocalDpi xmlns:a14="http://schemas.microsoft.com/office/drawing/2010/main" val="0"/>
              </a:ext>
            </a:extLst>
          </a:blip>
          <a:srcRect t="26939" b="51416"/>
          <a:stretch/>
        </p:blipFill>
        <p:spPr bwMode="auto">
          <a:xfrm>
            <a:off x="1028938" y="1395070"/>
            <a:ext cx="10134124" cy="1630544"/>
          </a:xfrm>
          <a:prstGeom prst="rect">
            <a:avLst/>
          </a:prstGeom>
          <a:noFill/>
          <a:ln w="92075">
            <a:noFill/>
          </a:ln>
        </p:spPr>
      </p:pic>
      <p:pic>
        <p:nvPicPr>
          <p:cNvPr id="40" name="Picture 39" descr="Chart">
            <a:extLst>
              <a:ext uri="{FF2B5EF4-FFF2-40B4-BE49-F238E27FC236}">
                <a16:creationId xmlns:a16="http://schemas.microsoft.com/office/drawing/2014/main" id="{4B4BC333-E028-B964-35C8-012CABA77298}"/>
              </a:ext>
            </a:extLst>
          </p:cNvPr>
          <p:cNvPicPr>
            <a:picLocks noChangeAspect="1" noChangeArrowheads="1"/>
          </p:cNvPicPr>
          <p:nvPr/>
        </p:nvPicPr>
        <p:blipFill rotWithShape="1">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53845" r="85137" b="12589"/>
          <a:stretch/>
        </p:blipFill>
        <p:spPr bwMode="auto">
          <a:xfrm>
            <a:off x="1263947" y="3086731"/>
            <a:ext cx="1411824" cy="2397081"/>
          </a:xfrm>
          <a:prstGeom prst="rect">
            <a:avLst/>
          </a:prstGeom>
          <a:noFill/>
          <a:ln w="92075">
            <a:noFill/>
          </a:ln>
        </p:spPr>
      </p:pic>
      <p:pic>
        <p:nvPicPr>
          <p:cNvPr id="4" name="Picture 3">
            <a:extLst>
              <a:ext uri="{FF2B5EF4-FFF2-40B4-BE49-F238E27FC236}">
                <a16:creationId xmlns:a16="http://schemas.microsoft.com/office/drawing/2014/main" id="{792D04DE-AC65-4C79-CE06-2AFFAE9841D6}"/>
              </a:ext>
            </a:extLst>
          </p:cNvPr>
          <p:cNvPicPr>
            <a:picLocks noChangeAspect="1"/>
          </p:cNvPicPr>
          <p:nvPr/>
        </p:nvPicPr>
        <p:blipFill>
          <a:blip r:embed="rId6"/>
          <a:stretch>
            <a:fillRect/>
          </a:stretch>
        </p:blipFill>
        <p:spPr>
          <a:xfrm>
            <a:off x="2949274" y="3067997"/>
            <a:ext cx="7436672" cy="2248214"/>
          </a:xfrm>
          <a:prstGeom prst="rect">
            <a:avLst/>
          </a:prstGeom>
        </p:spPr>
      </p:pic>
    </p:spTree>
    <p:extLst>
      <p:ext uri="{BB962C8B-B14F-4D97-AF65-F5344CB8AC3E}">
        <p14:creationId xmlns:p14="http://schemas.microsoft.com/office/powerpoint/2010/main" val="2582232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a:bodyPr>
          <a:lstStyle/>
          <a:p>
            <a:r>
              <a:rPr lang="en-ZA" dirty="0">
                <a:cs typeface="Helvetica"/>
              </a:rPr>
              <a:t>Decentralised care</a:t>
            </a:r>
            <a:endParaRPr lang="en-ZA" dirty="0"/>
          </a:p>
        </p:txBody>
      </p:sp>
    </p:spTree>
    <p:extLst>
      <p:ext uri="{BB962C8B-B14F-4D97-AF65-F5344CB8AC3E}">
        <p14:creationId xmlns:p14="http://schemas.microsoft.com/office/powerpoint/2010/main" val="173392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itle 2"/>
          <p:cNvSpPr>
            <a:spLocks noGrp="1"/>
          </p:cNvSpPr>
          <p:nvPr>
            <p:ph type="title"/>
          </p:nvPr>
        </p:nvSpPr>
        <p:spPr/>
        <p:txBody>
          <a:bodyPr>
            <a:normAutofit/>
          </a:bodyPr>
          <a:lstStyle/>
          <a:p>
            <a:r>
              <a:rPr lang="en-US" altLang="en-AU" sz="3200" dirty="0"/>
              <a:t>Structure of decentralised care</a:t>
            </a:r>
            <a:endParaRPr lang="en-AU" altLang="en-AU" sz="3200" dirty="0"/>
          </a:p>
        </p:txBody>
      </p:sp>
      <p:grpSp>
        <p:nvGrpSpPr>
          <p:cNvPr id="2" name="Group 1">
            <a:extLst>
              <a:ext uri="{FF2B5EF4-FFF2-40B4-BE49-F238E27FC236}">
                <a16:creationId xmlns:a16="http://schemas.microsoft.com/office/drawing/2014/main" id="{CADD391A-31D0-4284-D445-7C47CCC695F5}"/>
              </a:ext>
            </a:extLst>
          </p:cNvPr>
          <p:cNvGrpSpPr/>
          <p:nvPr/>
        </p:nvGrpSpPr>
        <p:grpSpPr>
          <a:xfrm>
            <a:off x="8663404" y="1382527"/>
            <a:ext cx="2811305" cy="3619500"/>
            <a:chOff x="695325" y="1383031"/>
            <a:chExt cx="2811305" cy="3619500"/>
          </a:xfrm>
        </p:grpSpPr>
        <p:sp>
          <p:nvSpPr>
            <p:cNvPr id="24" name="Freeform: Shape 23">
              <a:extLst>
                <a:ext uri="{FF2B5EF4-FFF2-40B4-BE49-F238E27FC236}">
                  <a16:creationId xmlns:a16="http://schemas.microsoft.com/office/drawing/2014/main" id="{E50D8BA5-0FFC-558E-957B-4A55E8CF2945}"/>
                </a:ext>
              </a:extLst>
            </p:cNvPr>
            <p:cNvSpPr>
              <a:spLocks/>
            </p:cNvSpPr>
            <p:nvPr/>
          </p:nvSpPr>
          <p:spPr>
            <a:xfrm>
              <a:off x="695325" y="1383031"/>
              <a:ext cx="2811305" cy="3619500"/>
            </a:xfrm>
            <a:custGeom>
              <a:avLst/>
              <a:gdLst>
                <a:gd name="connsiteX0" fmla="*/ 0 w 2009775"/>
                <a:gd name="connsiteY0" fmla="*/ 1143000 h 3619500"/>
                <a:gd name="connsiteX1" fmla="*/ 1000125 w 2009775"/>
                <a:gd name="connsiteY1" fmla="*/ 0 h 3619500"/>
                <a:gd name="connsiteX2" fmla="*/ 2009775 w 2009775"/>
                <a:gd name="connsiteY2" fmla="*/ 1152525 h 3619500"/>
                <a:gd name="connsiteX3" fmla="*/ 1990725 w 2009775"/>
                <a:gd name="connsiteY3" fmla="*/ 3619500 h 3619500"/>
                <a:gd name="connsiteX4" fmla="*/ 0 w 2009775"/>
                <a:gd name="connsiteY4" fmla="*/ 3619500 h 3619500"/>
                <a:gd name="connsiteX5" fmla="*/ 0 w 2009775"/>
                <a:gd name="connsiteY5" fmla="*/ 11430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775" h="3619500">
                  <a:moveTo>
                    <a:pt x="0" y="1143000"/>
                  </a:moveTo>
                  <a:lnTo>
                    <a:pt x="1000125" y="0"/>
                  </a:lnTo>
                  <a:lnTo>
                    <a:pt x="2009775" y="1152525"/>
                  </a:lnTo>
                  <a:lnTo>
                    <a:pt x="1990725" y="3619500"/>
                  </a:lnTo>
                  <a:lnTo>
                    <a:pt x="0" y="3619500"/>
                  </a:lnTo>
                  <a:lnTo>
                    <a:pt x="0" y="1143000"/>
                  </a:lnTo>
                  <a:close/>
                </a:path>
              </a:pathLst>
            </a:custGeom>
            <a:solidFill>
              <a:srgbClr val="DBF2FD"/>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674295C-D18F-FB1B-71DE-24E85442EF45}"/>
                </a:ext>
              </a:extLst>
            </p:cNvPr>
            <p:cNvSpPr txBox="1"/>
            <p:nvPr/>
          </p:nvSpPr>
          <p:spPr>
            <a:xfrm>
              <a:off x="824773" y="2249279"/>
              <a:ext cx="2475447" cy="461665"/>
            </a:xfrm>
            <a:prstGeom prst="rect">
              <a:avLst/>
            </a:prstGeom>
            <a:noFill/>
          </p:spPr>
          <p:txBody>
            <a:bodyPr wrap="square" rtlCol="0">
              <a:spAutoFit/>
            </a:bodyPr>
            <a:lstStyle/>
            <a:p>
              <a:pPr algn="ctr"/>
              <a:r>
                <a:rPr lang="en-ZA" sz="2400" b="1" dirty="0">
                  <a:latin typeface="+mn-lt"/>
                </a:rPr>
                <a:t>Referral hospital </a:t>
              </a:r>
              <a:endParaRPr lang="en-GB" sz="2400" b="1" dirty="0">
                <a:latin typeface="+mn-lt"/>
              </a:endParaRPr>
            </a:p>
          </p:txBody>
        </p:sp>
        <p:sp>
          <p:nvSpPr>
            <p:cNvPr id="11" name="TextBox 10">
              <a:extLst>
                <a:ext uri="{FF2B5EF4-FFF2-40B4-BE49-F238E27FC236}">
                  <a16:creationId xmlns:a16="http://schemas.microsoft.com/office/drawing/2014/main" id="{F80D416E-FA94-2B98-E562-2C3ED2C4E228}"/>
                </a:ext>
              </a:extLst>
            </p:cNvPr>
            <p:cNvSpPr txBox="1"/>
            <p:nvPr/>
          </p:nvSpPr>
          <p:spPr>
            <a:xfrm>
              <a:off x="821529" y="2980829"/>
              <a:ext cx="2363069" cy="1538883"/>
            </a:xfrm>
            <a:prstGeom prst="rect">
              <a:avLst/>
            </a:prstGeom>
            <a:noFill/>
          </p:spPr>
          <p:txBody>
            <a:bodyPr wrap="square" rtlCol="0">
              <a:spAutoFit/>
            </a:bodyPr>
            <a:lstStyle/>
            <a:p>
              <a:r>
                <a:rPr lang="en-ZA" sz="2000" b="1" dirty="0">
                  <a:solidFill>
                    <a:srgbClr val="0060A0"/>
                  </a:solidFill>
                  <a:latin typeface="+mn-lt"/>
                </a:rPr>
                <a:t>Diagnosis and initial management </a:t>
              </a:r>
              <a:r>
                <a:rPr lang="en-ZA" sz="2000" dirty="0">
                  <a:solidFill>
                    <a:srgbClr val="0060A0"/>
                  </a:solidFill>
                  <a:latin typeface="+mn-lt"/>
                </a:rPr>
                <a:t>of</a:t>
              </a:r>
            </a:p>
            <a:p>
              <a:pPr marL="174625" indent="-174625">
                <a:buFont typeface="Arial" panose="020B0604020202020204" pitchFamily="34" charset="0"/>
                <a:buChar char="•"/>
              </a:pPr>
              <a:r>
                <a:rPr lang="en-ZA" dirty="0">
                  <a:solidFill>
                    <a:srgbClr val="0060A0"/>
                  </a:solidFill>
                  <a:latin typeface="+mn-lt"/>
                </a:rPr>
                <a:t>Severe disease</a:t>
              </a:r>
            </a:p>
            <a:p>
              <a:pPr marL="174625" indent="-174625">
                <a:buFont typeface="Arial" panose="020B0604020202020204" pitchFamily="34" charset="0"/>
                <a:buChar char="•"/>
              </a:pPr>
              <a:r>
                <a:rPr lang="en-ZA" dirty="0">
                  <a:solidFill>
                    <a:srgbClr val="0060A0"/>
                  </a:solidFill>
                  <a:latin typeface="+mn-lt"/>
                </a:rPr>
                <a:t>Complicated disease </a:t>
              </a:r>
            </a:p>
            <a:p>
              <a:pPr marL="174625" indent="-174625">
                <a:buFont typeface="Arial" panose="020B0604020202020204" pitchFamily="34" charset="0"/>
                <a:buChar char="•"/>
              </a:pPr>
              <a:r>
                <a:rPr lang="en-ZA" dirty="0">
                  <a:solidFill>
                    <a:srgbClr val="0060A0"/>
                  </a:solidFill>
                  <a:latin typeface="+mn-lt"/>
                </a:rPr>
                <a:t>Drug-resistant TB </a:t>
              </a:r>
              <a:endParaRPr lang="en-GB" dirty="0">
                <a:solidFill>
                  <a:srgbClr val="0060A0"/>
                </a:solidFill>
                <a:latin typeface="+mn-lt"/>
              </a:endParaRPr>
            </a:p>
          </p:txBody>
        </p:sp>
      </p:grpSp>
      <p:grpSp>
        <p:nvGrpSpPr>
          <p:cNvPr id="4" name="Group 3">
            <a:extLst>
              <a:ext uri="{FF2B5EF4-FFF2-40B4-BE49-F238E27FC236}">
                <a16:creationId xmlns:a16="http://schemas.microsoft.com/office/drawing/2014/main" id="{B1B78886-99C7-B414-5EDA-022C0542160D}"/>
              </a:ext>
            </a:extLst>
          </p:cNvPr>
          <p:cNvGrpSpPr/>
          <p:nvPr/>
        </p:nvGrpSpPr>
        <p:grpSpPr>
          <a:xfrm>
            <a:off x="4261469" y="1376559"/>
            <a:ext cx="3669061" cy="3619500"/>
            <a:chOff x="3809469" y="1383031"/>
            <a:chExt cx="3669061" cy="3619500"/>
          </a:xfrm>
        </p:grpSpPr>
        <p:sp>
          <p:nvSpPr>
            <p:cNvPr id="25" name="Freeform: Shape 24">
              <a:extLst>
                <a:ext uri="{FF2B5EF4-FFF2-40B4-BE49-F238E27FC236}">
                  <a16:creationId xmlns:a16="http://schemas.microsoft.com/office/drawing/2014/main" id="{F7230A0D-B8B3-E411-31AA-0ADF2F39E5FA}"/>
                </a:ext>
              </a:extLst>
            </p:cNvPr>
            <p:cNvSpPr>
              <a:spLocks/>
            </p:cNvSpPr>
            <p:nvPr/>
          </p:nvSpPr>
          <p:spPr>
            <a:xfrm>
              <a:off x="3950530" y="1383031"/>
              <a:ext cx="3528000" cy="3619500"/>
            </a:xfrm>
            <a:custGeom>
              <a:avLst/>
              <a:gdLst>
                <a:gd name="connsiteX0" fmla="*/ 0 w 2009775"/>
                <a:gd name="connsiteY0" fmla="*/ 1143000 h 3619500"/>
                <a:gd name="connsiteX1" fmla="*/ 1000125 w 2009775"/>
                <a:gd name="connsiteY1" fmla="*/ 0 h 3619500"/>
                <a:gd name="connsiteX2" fmla="*/ 2009775 w 2009775"/>
                <a:gd name="connsiteY2" fmla="*/ 1152525 h 3619500"/>
                <a:gd name="connsiteX3" fmla="*/ 1990725 w 2009775"/>
                <a:gd name="connsiteY3" fmla="*/ 3619500 h 3619500"/>
                <a:gd name="connsiteX4" fmla="*/ 0 w 2009775"/>
                <a:gd name="connsiteY4" fmla="*/ 3619500 h 3619500"/>
                <a:gd name="connsiteX5" fmla="*/ 0 w 2009775"/>
                <a:gd name="connsiteY5" fmla="*/ 11430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775" h="3619500">
                  <a:moveTo>
                    <a:pt x="0" y="1143000"/>
                  </a:moveTo>
                  <a:lnTo>
                    <a:pt x="1000125" y="0"/>
                  </a:lnTo>
                  <a:lnTo>
                    <a:pt x="2009775" y="1152525"/>
                  </a:lnTo>
                  <a:lnTo>
                    <a:pt x="1990725" y="3619500"/>
                  </a:lnTo>
                  <a:lnTo>
                    <a:pt x="0" y="3619500"/>
                  </a:lnTo>
                  <a:lnTo>
                    <a:pt x="0" y="1143000"/>
                  </a:lnTo>
                  <a:close/>
                </a:path>
              </a:pathLst>
            </a:custGeom>
            <a:solidFill>
              <a:srgbClr val="DBF2FD"/>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B31A20A-37B1-731B-219E-232BDD9070EF}"/>
                </a:ext>
              </a:extLst>
            </p:cNvPr>
            <p:cNvSpPr txBox="1"/>
            <p:nvPr/>
          </p:nvSpPr>
          <p:spPr>
            <a:xfrm>
              <a:off x="4316551" y="2171110"/>
              <a:ext cx="2795957" cy="461665"/>
            </a:xfrm>
            <a:prstGeom prst="rect">
              <a:avLst/>
            </a:prstGeom>
            <a:noFill/>
          </p:spPr>
          <p:txBody>
            <a:bodyPr wrap="square" rtlCol="0">
              <a:spAutoFit/>
            </a:bodyPr>
            <a:lstStyle/>
            <a:p>
              <a:pPr algn="ctr"/>
              <a:r>
                <a:rPr lang="en-ZA" sz="2400" b="1" dirty="0">
                  <a:latin typeface="+mn-lt"/>
                </a:rPr>
                <a:t>Primary care facility </a:t>
              </a:r>
              <a:endParaRPr lang="en-GB" sz="2400" b="1" dirty="0">
                <a:latin typeface="+mn-lt"/>
              </a:endParaRPr>
            </a:p>
          </p:txBody>
        </p:sp>
        <p:sp>
          <p:nvSpPr>
            <p:cNvPr id="7" name="TextBox 6">
              <a:extLst>
                <a:ext uri="{FF2B5EF4-FFF2-40B4-BE49-F238E27FC236}">
                  <a16:creationId xmlns:a16="http://schemas.microsoft.com/office/drawing/2014/main" id="{7935145E-A511-FCC5-57EC-62B2257059C0}"/>
                </a:ext>
              </a:extLst>
            </p:cNvPr>
            <p:cNvSpPr txBox="1"/>
            <p:nvPr/>
          </p:nvSpPr>
          <p:spPr>
            <a:xfrm>
              <a:off x="4213492" y="2790396"/>
              <a:ext cx="2616516" cy="400110"/>
            </a:xfrm>
            <a:prstGeom prst="rect">
              <a:avLst/>
            </a:prstGeom>
            <a:noFill/>
          </p:spPr>
          <p:txBody>
            <a:bodyPr wrap="square" rtlCol="0">
              <a:spAutoFit/>
            </a:bodyPr>
            <a:lstStyle/>
            <a:p>
              <a:pPr algn="ctr"/>
              <a:r>
                <a:rPr lang="en-ZA" sz="2000" b="1" dirty="0">
                  <a:solidFill>
                    <a:schemeClr val="accent6">
                      <a:lumMod val="75000"/>
                    </a:schemeClr>
                  </a:solidFill>
                  <a:latin typeface="+mn-lt"/>
                </a:rPr>
                <a:t>Patients with TB </a:t>
              </a:r>
              <a:endParaRPr lang="en-GB" sz="2000" b="1" dirty="0">
                <a:solidFill>
                  <a:schemeClr val="accent6">
                    <a:lumMod val="75000"/>
                  </a:schemeClr>
                </a:solidFill>
                <a:latin typeface="+mn-lt"/>
              </a:endParaRPr>
            </a:p>
          </p:txBody>
        </p:sp>
        <p:sp>
          <p:nvSpPr>
            <p:cNvPr id="12" name="TextBox 11">
              <a:extLst>
                <a:ext uri="{FF2B5EF4-FFF2-40B4-BE49-F238E27FC236}">
                  <a16:creationId xmlns:a16="http://schemas.microsoft.com/office/drawing/2014/main" id="{F7B1203E-F486-22C0-E770-F495272C4D46}"/>
                </a:ext>
              </a:extLst>
            </p:cNvPr>
            <p:cNvSpPr txBox="1"/>
            <p:nvPr/>
          </p:nvSpPr>
          <p:spPr>
            <a:xfrm>
              <a:off x="3809469" y="4542166"/>
              <a:ext cx="3010425" cy="400110"/>
            </a:xfrm>
            <a:prstGeom prst="rect">
              <a:avLst/>
            </a:prstGeom>
            <a:noFill/>
          </p:spPr>
          <p:txBody>
            <a:bodyPr wrap="square" rtlCol="0">
              <a:spAutoFit/>
            </a:bodyPr>
            <a:lstStyle/>
            <a:p>
              <a:pPr algn="ctr"/>
              <a:r>
                <a:rPr lang="en-ZA" sz="2000" b="1" dirty="0">
                  <a:latin typeface="+mn-lt"/>
                </a:rPr>
                <a:t>Initiation of TPT</a:t>
              </a:r>
              <a:endParaRPr lang="en-GB" sz="2000" b="1" dirty="0">
                <a:latin typeface="+mn-lt"/>
              </a:endParaRPr>
            </a:p>
          </p:txBody>
        </p:sp>
        <p:sp>
          <p:nvSpPr>
            <p:cNvPr id="13" name="TextBox 12">
              <a:extLst>
                <a:ext uri="{FF2B5EF4-FFF2-40B4-BE49-F238E27FC236}">
                  <a16:creationId xmlns:a16="http://schemas.microsoft.com/office/drawing/2014/main" id="{7EB948A2-E85D-5F9D-2A90-5B2D56351CEC}"/>
                </a:ext>
              </a:extLst>
            </p:cNvPr>
            <p:cNvSpPr txBox="1"/>
            <p:nvPr/>
          </p:nvSpPr>
          <p:spPr>
            <a:xfrm>
              <a:off x="4238971" y="3242796"/>
              <a:ext cx="2665595" cy="1200329"/>
            </a:xfrm>
            <a:prstGeom prst="rect">
              <a:avLst/>
            </a:prstGeom>
            <a:noFill/>
          </p:spPr>
          <p:txBody>
            <a:bodyPr wrap="square" rtlCol="0">
              <a:spAutoFit/>
            </a:bodyPr>
            <a:lstStyle/>
            <a:p>
              <a:pPr algn="ctr"/>
              <a:r>
                <a:rPr lang="en-ZA" sz="2000" b="1" dirty="0">
                  <a:solidFill>
                    <a:srgbClr val="0060A0"/>
                  </a:solidFill>
                  <a:latin typeface="+mn-lt"/>
                </a:rPr>
                <a:t>Diagnostic evaluation </a:t>
              </a:r>
            </a:p>
            <a:p>
              <a:pPr algn="ctr"/>
              <a:r>
                <a:rPr lang="en-ZA" sz="1600" dirty="0">
                  <a:solidFill>
                    <a:schemeClr val="tx2">
                      <a:lumMod val="50000"/>
                    </a:schemeClr>
                  </a:solidFill>
                  <a:latin typeface="+mn-lt"/>
                </a:rPr>
                <a:t>(</a:t>
              </a:r>
              <a:r>
                <a:rPr lang="en-ZA" sz="1600" i="1" dirty="0">
                  <a:solidFill>
                    <a:schemeClr val="tx2">
                      <a:lumMod val="50000"/>
                    </a:schemeClr>
                  </a:solidFill>
                  <a:latin typeface="+mn-lt"/>
                </a:rPr>
                <a:t>Specimen collection and </a:t>
              </a:r>
            </a:p>
            <a:p>
              <a:pPr algn="ctr"/>
              <a:r>
                <a:rPr lang="en-ZA" sz="1600" i="1" dirty="0">
                  <a:solidFill>
                    <a:schemeClr val="tx2">
                      <a:lumMod val="50000"/>
                    </a:schemeClr>
                  </a:solidFill>
                  <a:latin typeface="+mn-lt"/>
                </a:rPr>
                <a:t>X-rays if indicated and access)</a:t>
              </a:r>
            </a:p>
            <a:p>
              <a:pPr algn="ctr"/>
              <a:r>
                <a:rPr lang="en-ZA" sz="2000" b="1" dirty="0">
                  <a:solidFill>
                    <a:srgbClr val="0060A0"/>
                  </a:solidFill>
                  <a:latin typeface="+mn-lt"/>
                </a:rPr>
                <a:t>Treatment initiation </a:t>
              </a:r>
              <a:endParaRPr lang="en-GB" sz="2000" b="1" dirty="0">
                <a:solidFill>
                  <a:srgbClr val="0060A0"/>
                </a:solidFill>
                <a:latin typeface="+mn-lt"/>
              </a:endParaRPr>
            </a:p>
          </p:txBody>
        </p:sp>
      </p:grpSp>
      <p:grpSp>
        <p:nvGrpSpPr>
          <p:cNvPr id="30" name="Group 29">
            <a:extLst>
              <a:ext uri="{FF2B5EF4-FFF2-40B4-BE49-F238E27FC236}">
                <a16:creationId xmlns:a16="http://schemas.microsoft.com/office/drawing/2014/main" id="{EFDD599C-ABE4-CB3D-E202-C46317766062}"/>
              </a:ext>
            </a:extLst>
          </p:cNvPr>
          <p:cNvGrpSpPr/>
          <p:nvPr/>
        </p:nvGrpSpPr>
        <p:grpSpPr>
          <a:xfrm>
            <a:off x="348952" y="5293968"/>
            <a:ext cx="11125757" cy="649217"/>
            <a:chOff x="4443911" y="5310300"/>
            <a:chExt cx="6826840" cy="649217"/>
          </a:xfrm>
        </p:grpSpPr>
        <p:sp>
          <p:nvSpPr>
            <p:cNvPr id="27" name="Rectangle 26">
              <a:extLst>
                <a:ext uri="{FF2B5EF4-FFF2-40B4-BE49-F238E27FC236}">
                  <a16:creationId xmlns:a16="http://schemas.microsoft.com/office/drawing/2014/main" id="{E3C42CBC-3117-DC03-9853-C950200452D8}"/>
                </a:ext>
              </a:extLst>
            </p:cNvPr>
            <p:cNvSpPr/>
            <p:nvPr/>
          </p:nvSpPr>
          <p:spPr>
            <a:xfrm>
              <a:off x="4443912" y="5310300"/>
              <a:ext cx="6826839" cy="649217"/>
            </a:xfrm>
            <a:prstGeom prst="rect">
              <a:avLst/>
            </a:prstGeom>
            <a:solidFill>
              <a:srgbClr val="DBF2FD"/>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A8EC52C5-33E5-E04E-9717-2CBD2DFF3FC3}"/>
                </a:ext>
              </a:extLst>
            </p:cNvPr>
            <p:cNvSpPr txBox="1"/>
            <p:nvPr/>
          </p:nvSpPr>
          <p:spPr>
            <a:xfrm>
              <a:off x="4443911" y="5416335"/>
              <a:ext cx="6826839" cy="461665"/>
            </a:xfrm>
            <a:prstGeom prst="rect">
              <a:avLst/>
            </a:prstGeom>
            <a:noFill/>
          </p:spPr>
          <p:txBody>
            <a:bodyPr wrap="square" rtlCol="0">
              <a:spAutoFit/>
            </a:bodyPr>
            <a:lstStyle/>
            <a:p>
              <a:pPr algn="ctr"/>
              <a:r>
                <a:rPr lang="en-ZA" sz="2400" b="1" dirty="0">
                  <a:solidFill>
                    <a:schemeClr val="accent3">
                      <a:lumMod val="50000"/>
                    </a:schemeClr>
                  </a:solidFill>
                  <a:latin typeface="+mn-lt"/>
                </a:rPr>
                <a:t>Follow up</a:t>
              </a:r>
              <a:endParaRPr lang="en-GB" sz="2400" b="1" dirty="0">
                <a:solidFill>
                  <a:schemeClr val="accent3">
                    <a:lumMod val="50000"/>
                  </a:schemeClr>
                </a:solidFill>
                <a:latin typeface="+mn-lt"/>
              </a:endParaRPr>
            </a:p>
          </p:txBody>
        </p:sp>
      </p:grpSp>
      <p:grpSp>
        <p:nvGrpSpPr>
          <p:cNvPr id="3" name="Group 2">
            <a:extLst>
              <a:ext uri="{FF2B5EF4-FFF2-40B4-BE49-F238E27FC236}">
                <a16:creationId xmlns:a16="http://schemas.microsoft.com/office/drawing/2014/main" id="{43FB3C8B-DAA5-0AAA-1866-8E1DB15FD25D}"/>
              </a:ext>
            </a:extLst>
          </p:cNvPr>
          <p:cNvGrpSpPr/>
          <p:nvPr/>
        </p:nvGrpSpPr>
        <p:grpSpPr>
          <a:xfrm>
            <a:off x="242449" y="1304925"/>
            <a:ext cx="3360610" cy="3691133"/>
            <a:chOff x="7923610" y="1426431"/>
            <a:chExt cx="3360610" cy="3619500"/>
          </a:xfrm>
        </p:grpSpPr>
        <p:sp>
          <p:nvSpPr>
            <p:cNvPr id="26" name="Freeform: Shape 25">
              <a:extLst>
                <a:ext uri="{FF2B5EF4-FFF2-40B4-BE49-F238E27FC236}">
                  <a16:creationId xmlns:a16="http://schemas.microsoft.com/office/drawing/2014/main" id="{44B396A3-2D85-C614-A10C-0566A96BA728}"/>
                </a:ext>
              </a:extLst>
            </p:cNvPr>
            <p:cNvSpPr>
              <a:spLocks/>
            </p:cNvSpPr>
            <p:nvPr/>
          </p:nvSpPr>
          <p:spPr>
            <a:xfrm>
              <a:off x="8030114" y="1426431"/>
              <a:ext cx="3116857" cy="3619500"/>
            </a:xfrm>
            <a:custGeom>
              <a:avLst/>
              <a:gdLst>
                <a:gd name="connsiteX0" fmla="*/ 0 w 2009775"/>
                <a:gd name="connsiteY0" fmla="*/ 1143000 h 3619500"/>
                <a:gd name="connsiteX1" fmla="*/ 1000125 w 2009775"/>
                <a:gd name="connsiteY1" fmla="*/ 0 h 3619500"/>
                <a:gd name="connsiteX2" fmla="*/ 2009775 w 2009775"/>
                <a:gd name="connsiteY2" fmla="*/ 1152525 h 3619500"/>
                <a:gd name="connsiteX3" fmla="*/ 1990725 w 2009775"/>
                <a:gd name="connsiteY3" fmla="*/ 3619500 h 3619500"/>
                <a:gd name="connsiteX4" fmla="*/ 0 w 2009775"/>
                <a:gd name="connsiteY4" fmla="*/ 3619500 h 3619500"/>
                <a:gd name="connsiteX5" fmla="*/ 0 w 2009775"/>
                <a:gd name="connsiteY5" fmla="*/ 11430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775" h="3619500">
                  <a:moveTo>
                    <a:pt x="0" y="1143000"/>
                  </a:moveTo>
                  <a:lnTo>
                    <a:pt x="1000125" y="0"/>
                  </a:lnTo>
                  <a:lnTo>
                    <a:pt x="2009775" y="1152525"/>
                  </a:lnTo>
                  <a:lnTo>
                    <a:pt x="1990725" y="3619500"/>
                  </a:lnTo>
                  <a:lnTo>
                    <a:pt x="0" y="3619500"/>
                  </a:lnTo>
                  <a:lnTo>
                    <a:pt x="0" y="1143000"/>
                  </a:lnTo>
                  <a:close/>
                </a:path>
              </a:pathLst>
            </a:custGeom>
            <a:solidFill>
              <a:srgbClr val="DBF2FD"/>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1FB6D1AD-18BB-E816-E3E0-45AF8BB1F3F1}"/>
                </a:ext>
              </a:extLst>
            </p:cNvPr>
            <p:cNvSpPr txBox="1"/>
            <p:nvPr/>
          </p:nvSpPr>
          <p:spPr>
            <a:xfrm>
              <a:off x="8565101" y="2186306"/>
              <a:ext cx="1874235" cy="461665"/>
            </a:xfrm>
            <a:prstGeom prst="rect">
              <a:avLst/>
            </a:prstGeom>
            <a:noFill/>
          </p:spPr>
          <p:txBody>
            <a:bodyPr wrap="square" rtlCol="0">
              <a:spAutoFit/>
            </a:bodyPr>
            <a:lstStyle/>
            <a:p>
              <a:pPr algn="ctr"/>
              <a:r>
                <a:rPr lang="en-ZA" sz="2400" b="1" dirty="0">
                  <a:latin typeface="+mn-lt"/>
                </a:rPr>
                <a:t>Community</a:t>
              </a:r>
              <a:endParaRPr lang="en-GB" sz="2400" b="1" dirty="0">
                <a:latin typeface="+mn-lt"/>
              </a:endParaRPr>
            </a:p>
          </p:txBody>
        </p:sp>
        <p:sp>
          <p:nvSpPr>
            <p:cNvPr id="9" name="TextBox 8">
              <a:extLst>
                <a:ext uri="{FF2B5EF4-FFF2-40B4-BE49-F238E27FC236}">
                  <a16:creationId xmlns:a16="http://schemas.microsoft.com/office/drawing/2014/main" id="{7096F6A1-C8E6-4BF2-22DC-B09B14A322F6}"/>
                </a:ext>
              </a:extLst>
            </p:cNvPr>
            <p:cNvSpPr txBox="1"/>
            <p:nvPr/>
          </p:nvSpPr>
          <p:spPr>
            <a:xfrm>
              <a:off x="7923612" y="2739823"/>
              <a:ext cx="3360608" cy="707886"/>
            </a:xfrm>
            <a:prstGeom prst="rect">
              <a:avLst/>
            </a:prstGeom>
            <a:noFill/>
          </p:spPr>
          <p:txBody>
            <a:bodyPr wrap="square" rtlCol="0">
              <a:spAutoFit/>
            </a:bodyPr>
            <a:lstStyle/>
            <a:p>
              <a:pPr algn="ctr"/>
              <a:r>
                <a:rPr lang="en-ZA" sz="2000" b="1" dirty="0">
                  <a:solidFill>
                    <a:schemeClr val="accent6">
                      <a:lumMod val="75000"/>
                    </a:schemeClr>
                  </a:solidFill>
                  <a:latin typeface="+mn-lt"/>
                </a:rPr>
                <a:t>Household contact </a:t>
              </a:r>
              <a:br>
                <a:rPr lang="en-ZA" sz="2000" b="1" dirty="0">
                  <a:solidFill>
                    <a:schemeClr val="accent6">
                      <a:lumMod val="75000"/>
                    </a:schemeClr>
                  </a:solidFill>
                  <a:latin typeface="+mn-lt"/>
                </a:rPr>
              </a:br>
              <a:r>
                <a:rPr lang="en-ZA" sz="2000" b="1" dirty="0">
                  <a:solidFill>
                    <a:schemeClr val="accent6">
                      <a:lumMod val="75000"/>
                    </a:schemeClr>
                  </a:solidFill>
                  <a:latin typeface="+mn-lt"/>
                </a:rPr>
                <a:t>screening </a:t>
              </a:r>
              <a:endParaRPr lang="en-GB" sz="2000" b="1" dirty="0">
                <a:solidFill>
                  <a:schemeClr val="accent6">
                    <a:lumMod val="75000"/>
                  </a:schemeClr>
                </a:solidFill>
                <a:latin typeface="+mn-lt"/>
              </a:endParaRPr>
            </a:p>
          </p:txBody>
        </p:sp>
        <p:sp>
          <p:nvSpPr>
            <p:cNvPr id="10" name="TextBox 9">
              <a:extLst>
                <a:ext uri="{FF2B5EF4-FFF2-40B4-BE49-F238E27FC236}">
                  <a16:creationId xmlns:a16="http://schemas.microsoft.com/office/drawing/2014/main" id="{6D52AD32-CC5A-B739-CEF3-25BE3DD5AAB6}"/>
                </a:ext>
              </a:extLst>
            </p:cNvPr>
            <p:cNvSpPr txBox="1"/>
            <p:nvPr/>
          </p:nvSpPr>
          <p:spPr>
            <a:xfrm>
              <a:off x="7923610" y="3534827"/>
              <a:ext cx="3360607" cy="694148"/>
            </a:xfrm>
            <a:prstGeom prst="rect">
              <a:avLst/>
            </a:prstGeom>
            <a:noFill/>
          </p:spPr>
          <p:txBody>
            <a:bodyPr wrap="square" rtlCol="0">
              <a:spAutoFit/>
            </a:bodyPr>
            <a:lstStyle/>
            <a:p>
              <a:pPr algn="ctr"/>
              <a:r>
                <a:rPr lang="en-ZA" sz="2000" b="1" dirty="0">
                  <a:solidFill>
                    <a:srgbClr val="0060A0"/>
                  </a:solidFill>
                  <a:latin typeface="+mn-lt"/>
                </a:rPr>
                <a:t>Symptomatic contacts </a:t>
              </a:r>
              <a:br>
                <a:rPr lang="en-ZA" sz="2000" b="1" dirty="0">
                  <a:solidFill>
                    <a:srgbClr val="0060A0"/>
                  </a:solidFill>
                  <a:latin typeface="+mn-lt"/>
                </a:rPr>
              </a:br>
              <a:r>
                <a:rPr lang="en-ZA" sz="2000" b="1" dirty="0">
                  <a:solidFill>
                    <a:srgbClr val="0060A0"/>
                  </a:solidFill>
                  <a:latin typeface="+mn-lt"/>
                </a:rPr>
                <a:t>(all ages)</a:t>
              </a:r>
              <a:endParaRPr lang="en-GB" sz="2000" b="1" dirty="0">
                <a:solidFill>
                  <a:srgbClr val="0060A0"/>
                </a:solidFill>
                <a:latin typeface="+mn-lt"/>
              </a:endParaRPr>
            </a:p>
          </p:txBody>
        </p:sp>
        <p:sp>
          <p:nvSpPr>
            <p:cNvPr id="15" name="TextBox 14">
              <a:extLst>
                <a:ext uri="{FF2B5EF4-FFF2-40B4-BE49-F238E27FC236}">
                  <a16:creationId xmlns:a16="http://schemas.microsoft.com/office/drawing/2014/main" id="{35401552-B6C9-8E3D-3FA6-2FC1548537D2}"/>
                </a:ext>
              </a:extLst>
            </p:cNvPr>
            <p:cNvSpPr txBox="1"/>
            <p:nvPr/>
          </p:nvSpPr>
          <p:spPr>
            <a:xfrm>
              <a:off x="8023057" y="4353069"/>
              <a:ext cx="3261159" cy="663968"/>
            </a:xfrm>
            <a:prstGeom prst="rect">
              <a:avLst/>
            </a:prstGeom>
            <a:noFill/>
          </p:spPr>
          <p:txBody>
            <a:bodyPr wrap="square" rtlCol="0">
              <a:spAutoFit/>
            </a:bodyPr>
            <a:lstStyle/>
            <a:p>
              <a:pPr algn="ctr"/>
              <a:r>
                <a:rPr lang="en-ZA" sz="2000" b="1" dirty="0">
                  <a:latin typeface="+mn-lt"/>
                </a:rPr>
                <a:t>Asymptomatic contacts </a:t>
              </a:r>
            </a:p>
            <a:p>
              <a:pPr algn="ctr"/>
              <a:r>
                <a:rPr lang="en-ZA" b="1" dirty="0">
                  <a:solidFill>
                    <a:schemeClr val="bg1"/>
                  </a:solidFill>
                  <a:latin typeface="+mn-lt"/>
                </a:rPr>
                <a:t>(&lt; 5 years old or HIV-positive)</a:t>
              </a:r>
              <a:endParaRPr lang="en-GB" b="1" dirty="0">
                <a:solidFill>
                  <a:schemeClr val="bg1"/>
                </a:solidFill>
                <a:latin typeface="+mn-lt"/>
              </a:endParaRPr>
            </a:p>
          </p:txBody>
        </p:sp>
      </p:grpSp>
      <p:sp>
        <p:nvSpPr>
          <p:cNvPr id="21" name="Arrow: Left 20">
            <a:extLst>
              <a:ext uri="{FF2B5EF4-FFF2-40B4-BE49-F238E27FC236}">
                <a16:creationId xmlns:a16="http://schemas.microsoft.com/office/drawing/2014/main" id="{D94A6AAA-B839-1868-87A1-FC7AAD8666D4}"/>
              </a:ext>
            </a:extLst>
          </p:cNvPr>
          <p:cNvSpPr/>
          <p:nvPr/>
        </p:nvSpPr>
        <p:spPr>
          <a:xfrm rot="10800000">
            <a:off x="7645007" y="3605766"/>
            <a:ext cx="1103718" cy="28800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2" name="Arrow: Left 21">
            <a:extLst>
              <a:ext uri="{FF2B5EF4-FFF2-40B4-BE49-F238E27FC236}">
                <a16:creationId xmlns:a16="http://schemas.microsoft.com/office/drawing/2014/main" id="{20100A21-C507-EE71-069E-53A36553BED4}"/>
              </a:ext>
            </a:extLst>
          </p:cNvPr>
          <p:cNvSpPr/>
          <p:nvPr/>
        </p:nvSpPr>
        <p:spPr>
          <a:xfrm>
            <a:off x="3340360" y="2839797"/>
            <a:ext cx="1103711" cy="28800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8" name="Arrow: Left 27">
            <a:extLst>
              <a:ext uri="{FF2B5EF4-FFF2-40B4-BE49-F238E27FC236}">
                <a16:creationId xmlns:a16="http://schemas.microsoft.com/office/drawing/2014/main" id="{83AF677F-EB68-B452-70A2-9B40051446F0}"/>
              </a:ext>
            </a:extLst>
          </p:cNvPr>
          <p:cNvSpPr/>
          <p:nvPr/>
        </p:nvSpPr>
        <p:spPr>
          <a:xfrm flipH="1">
            <a:off x="3325592" y="3687854"/>
            <a:ext cx="1112614" cy="28800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B07F0A6-4675-C095-3665-5A6EB0C31503}"/>
              </a:ext>
            </a:extLst>
          </p:cNvPr>
          <p:cNvSpPr txBox="1"/>
          <p:nvPr/>
        </p:nvSpPr>
        <p:spPr>
          <a:xfrm>
            <a:off x="348952" y="6117728"/>
            <a:ext cx="11125755" cy="400110"/>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43673"/>
                </a:solidFill>
                <a:effectLst/>
                <a:uLnTx/>
                <a:uFillTx/>
                <a:latin typeface="Calibri" panose="020F0502020204030204"/>
                <a:ea typeface="+mn-ea"/>
              </a:rPr>
              <a:t>Adopted from Dongo JP, Graham SM, Nsonga J,et al. Implementation of an Effective Decentralised Programme for Detection, Treatment and Prevention of Tuberculosis in Children. Trop Med Infect Dis. 2021 Jul 14;6(3):131. doi: 10.3390/tropicalmed6030131. PMID: 34287383; PMCID: PMC8293469.</a:t>
            </a:r>
            <a:endParaRPr kumimoji="0" lang="en-ZA" sz="1000" b="0" i="0" u="none" strike="noStrike" kern="0" cap="none" spc="0" normalizeH="0" baseline="0" noProof="0" dirty="0">
              <a:ln>
                <a:noFill/>
              </a:ln>
              <a:solidFill>
                <a:srgbClr val="043673"/>
              </a:solidFill>
              <a:effectLst/>
              <a:uLnTx/>
              <a:uFillTx/>
              <a:latin typeface="Calibri" panose="020F0502020204030204"/>
              <a:ea typeface="+mn-ea"/>
            </a:endParaRPr>
          </a:p>
        </p:txBody>
      </p:sp>
      <p:sp>
        <p:nvSpPr>
          <p:cNvPr id="18" name="Arrow: Left 17">
            <a:extLst>
              <a:ext uri="{FF2B5EF4-FFF2-40B4-BE49-F238E27FC236}">
                <a16:creationId xmlns:a16="http://schemas.microsoft.com/office/drawing/2014/main" id="{F81D500C-D33C-B36E-387D-7432F8B2ECB6}"/>
              </a:ext>
            </a:extLst>
          </p:cNvPr>
          <p:cNvSpPr/>
          <p:nvPr/>
        </p:nvSpPr>
        <p:spPr>
          <a:xfrm flipH="1">
            <a:off x="3335909" y="4555471"/>
            <a:ext cx="1112614" cy="28800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0569F0-75DF-CB9E-881F-810024D8D316}"/>
              </a:ext>
            </a:extLst>
          </p:cNvPr>
          <p:cNvSpPr/>
          <p:nvPr/>
        </p:nvSpPr>
        <p:spPr>
          <a:xfrm>
            <a:off x="8865535" y="5617653"/>
            <a:ext cx="2527528" cy="624763"/>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1DA9EB2A-C783-F910-9392-CD0435864669}"/>
              </a:ext>
            </a:extLst>
          </p:cNvPr>
          <p:cNvSpPr/>
          <p:nvPr/>
        </p:nvSpPr>
        <p:spPr>
          <a:xfrm>
            <a:off x="4948595" y="5617653"/>
            <a:ext cx="3103485" cy="624763"/>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5D8C4353-ACAB-5D18-BE7F-9E5854F963AA}"/>
              </a:ext>
            </a:extLst>
          </p:cNvPr>
          <p:cNvSpPr/>
          <p:nvPr/>
        </p:nvSpPr>
        <p:spPr>
          <a:xfrm>
            <a:off x="798937" y="5612906"/>
            <a:ext cx="3458167" cy="624762"/>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10C32524-2EA1-C36B-7F7C-19905B604690}"/>
              </a:ext>
            </a:extLst>
          </p:cNvPr>
          <p:cNvSpPr/>
          <p:nvPr/>
        </p:nvSpPr>
        <p:spPr>
          <a:xfrm>
            <a:off x="9229790" y="2788502"/>
            <a:ext cx="1799018" cy="640497"/>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C262A5BD-A68E-4174-BF5E-2C602B1FA199}"/>
              </a:ext>
            </a:extLst>
          </p:cNvPr>
          <p:cNvSpPr/>
          <p:nvPr/>
        </p:nvSpPr>
        <p:spPr>
          <a:xfrm>
            <a:off x="5320964" y="2788503"/>
            <a:ext cx="2345762" cy="640497"/>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894892B9-3413-B0F9-9782-B62456D952B9}"/>
              </a:ext>
            </a:extLst>
          </p:cNvPr>
          <p:cNvSpPr/>
          <p:nvPr/>
        </p:nvSpPr>
        <p:spPr>
          <a:xfrm>
            <a:off x="1062725" y="2788503"/>
            <a:ext cx="2885161" cy="640497"/>
          </a:xfrm>
          <a:prstGeom prst="rect">
            <a:avLst/>
          </a:prstGeom>
          <a:solidFill>
            <a:schemeClr val="bg2">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520" name="Title 2"/>
          <p:cNvSpPr>
            <a:spLocks noGrp="1"/>
          </p:cNvSpPr>
          <p:nvPr>
            <p:ph type="title"/>
          </p:nvPr>
        </p:nvSpPr>
        <p:spPr/>
        <p:txBody>
          <a:bodyPr/>
          <a:lstStyle/>
          <a:p>
            <a:r>
              <a:rPr lang="en-US" altLang="en-AU" dirty="0"/>
              <a:t>Implementation considerations </a:t>
            </a:r>
            <a:endParaRPr lang="en-AU" altLang="en-AU" dirty="0"/>
          </a:p>
        </p:txBody>
      </p:sp>
      <p:pic>
        <p:nvPicPr>
          <p:cNvPr id="11" name="Picture 10" descr="A group of people sitting at a table">
            <a:extLst>
              <a:ext uri="{FF2B5EF4-FFF2-40B4-BE49-F238E27FC236}">
                <a16:creationId xmlns:a16="http://schemas.microsoft.com/office/drawing/2014/main" id="{58F95C22-865B-5ECC-714B-55661459B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067"/>
          <a:stretch/>
        </p:blipFill>
        <p:spPr>
          <a:xfrm>
            <a:off x="5238339" y="1631980"/>
            <a:ext cx="2718131" cy="916360"/>
          </a:xfrm>
          <a:prstGeom prst="rect">
            <a:avLst/>
          </a:prstGeom>
        </p:spPr>
      </p:pic>
      <p:pic>
        <p:nvPicPr>
          <p:cNvPr id="17" name="Picture 16">
            <a:extLst>
              <a:ext uri="{FF2B5EF4-FFF2-40B4-BE49-F238E27FC236}">
                <a16:creationId xmlns:a16="http://schemas.microsoft.com/office/drawing/2014/main" id="{9E262634-2393-1DAD-CD64-30476233E180}"/>
              </a:ext>
            </a:extLst>
          </p:cNvPr>
          <p:cNvPicPr>
            <a:picLocks noChangeAspect="1"/>
          </p:cNvPicPr>
          <p:nvPr/>
        </p:nvPicPr>
        <p:blipFill>
          <a:blip r:embed="rId4"/>
          <a:stretch>
            <a:fillRect/>
          </a:stretch>
        </p:blipFill>
        <p:spPr>
          <a:xfrm>
            <a:off x="1020456" y="1427325"/>
            <a:ext cx="3006375" cy="1192184"/>
          </a:xfrm>
          <a:prstGeom prst="rect">
            <a:avLst/>
          </a:prstGeom>
        </p:spPr>
      </p:pic>
      <p:pic>
        <p:nvPicPr>
          <p:cNvPr id="19" name="Picture 18">
            <a:extLst>
              <a:ext uri="{FF2B5EF4-FFF2-40B4-BE49-F238E27FC236}">
                <a16:creationId xmlns:a16="http://schemas.microsoft.com/office/drawing/2014/main" id="{35BD5800-9610-F3CC-EDF6-516F6609CD9E}"/>
              </a:ext>
            </a:extLst>
          </p:cNvPr>
          <p:cNvPicPr>
            <a:picLocks noChangeAspect="1"/>
          </p:cNvPicPr>
          <p:nvPr/>
        </p:nvPicPr>
        <p:blipFill>
          <a:blip r:embed="rId5"/>
          <a:stretch>
            <a:fillRect/>
          </a:stretch>
        </p:blipFill>
        <p:spPr>
          <a:xfrm>
            <a:off x="9333228" y="1240347"/>
            <a:ext cx="1667847" cy="1466433"/>
          </a:xfrm>
          <a:prstGeom prst="rect">
            <a:avLst/>
          </a:prstGeom>
        </p:spPr>
      </p:pic>
      <p:pic>
        <p:nvPicPr>
          <p:cNvPr id="21" name="Picture 20" descr="A dna strand with blue and red strands">
            <a:extLst>
              <a:ext uri="{FF2B5EF4-FFF2-40B4-BE49-F238E27FC236}">
                <a16:creationId xmlns:a16="http://schemas.microsoft.com/office/drawing/2014/main" id="{84C8B57C-D2C7-4ADA-0C16-10EB25239D2E}"/>
              </a:ext>
            </a:extLst>
          </p:cNvPr>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433" t="2754" r="41905"/>
          <a:stretch/>
        </p:blipFill>
        <p:spPr>
          <a:xfrm>
            <a:off x="1026555" y="3741029"/>
            <a:ext cx="1168892" cy="1108856"/>
          </a:xfrm>
          <a:prstGeom prst="rect">
            <a:avLst/>
          </a:prstGeom>
        </p:spPr>
      </p:pic>
      <p:pic>
        <p:nvPicPr>
          <p:cNvPr id="23" name="Picture 22">
            <a:extLst>
              <a:ext uri="{FF2B5EF4-FFF2-40B4-BE49-F238E27FC236}">
                <a16:creationId xmlns:a16="http://schemas.microsoft.com/office/drawing/2014/main" id="{85F9DAB2-6287-01AD-0CB4-9D297E9E81E5}"/>
              </a:ext>
            </a:extLst>
          </p:cNvPr>
          <p:cNvPicPr>
            <a:picLocks noChangeAspect="1"/>
          </p:cNvPicPr>
          <p:nvPr/>
        </p:nvPicPr>
        <p:blipFill>
          <a:blip r:embed="rId7">
            <a:duotone>
              <a:schemeClr val="accent1">
                <a:shade val="45000"/>
                <a:satMod val="135000"/>
              </a:schemeClr>
              <a:prstClr val="white"/>
            </a:duotone>
          </a:blip>
          <a:stretch>
            <a:fillRect/>
          </a:stretch>
        </p:blipFill>
        <p:spPr>
          <a:xfrm>
            <a:off x="2043433" y="4098259"/>
            <a:ext cx="1730579" cy="1332416"/>
          </a:xfrm>
          <a:prstGeom prst="rect">
            <a:avLst/>
          </a:prstGeom>
        </p:spPr>
      </p:pic>
      <p:pic>
        <p:nvPicPr>
          <p:cNvPr id="26" name="Picture 25">
            <a:extLst>
              <a:ext uri="{FF2B5EF4-FFF2-40B4-BE49-F238E27FC236}">
                <a16:creationId xmlns:a16="http://schemas.microsoft.com/office/drawing/2014/main" id="{48E50E2E-5D79-BCA8-B4D9-4B8F8A8F1E1B}"/>
              </a:ext>
            </a:extLst>
          </p:cNvPr>
          <p:cNvPicPr>
            <a:picLocks noChangeAspect="1"/>
          </p:cNvPicPr>
          <p:nvPr/>
        </p:nvPicPr>
        <p:blipFill>
          <a:blip r:embed="rId8"/>
          <a:stretch>
            <a:fillRect/>
          </a:stretch>
        </p:blipFill>
        <p:spPr>
          <a:xfrm>
            <a:off x="6094261" y="3909326"/>
            <a:ext cx="1006288" cy="1365481"/>
          </a:xfrm>
          <a:prstGeom prst="rect">
            <a:avLst/>
          </a:prstGeom>
        </p:spPr>
      </p:pic>
      <p:pic>
        <p:nvPicPr>
          <p:cNvPr id="28" name="Picture 27">
            <a:extLst>
              <a:ext uri="{FF2B5EF4-FFF2-40B4-BE49-F238E27FC236}">
                <a16:creationId xmlns:a16="http://schemas.microsoft.com/office/drawing/2014/main" id="{6D43DA4E-DC08-7DF6-05AC-CD28D289AA79}"/>
              </a:ext>
            </a:extLst>
          </p:cNvPr>
          <p:cNvPicPr>
            <a:picLocks noChangeAspect="1"/>
          </p:cNvPicPr>
          <p:nvPr/>
        </p:nvPicPr>
        <p:blipFill>
          <a:blip r:embed="rId9"/>
          <a:stretch>
            <a:fillRect/>
          </a:stretch>
        </p:blipFill>
        <p:spPr>
          <a:xfrm>
            <a:off x="9420798" y="3700835"/>
            <a:ext cx="1492705" cy="1465728"/>
          </a:xfrm>
          <a:prstGeom prst="rect">
            <a:avLst/>
          </a:prstGeom>
        </p:spPr>
      </p:pic>
      <p:graphicFrame>
        <p:nvGraphicFramePr>
          <p:cNvPr id="6" name="Table 5">
            <a:extLst>
              <a:ext uri="{FF2B5EF4-FFF2-40B4-BE49-F238E27FC236}">
                <a16:creationId xmlns:a16="http://schemas.microsoft.com/office/drawing/2014/main" id="{CB1585B7-190F-299C-9707-DEC7DADA7DE6}"/>
              </a:ext>
            </a:extLst>
          </p:cNvPr>
          <p:cNvGraphicFramePr>
            <a:graphicFrameLocks noGrp="1"/>
          </p:cNvGraphicFramePr>
          <p:nvPr>
            <p:extLst>
              <p:ext uri="{D42A27DB-BD31-4B8C-83A1-F6EECF244321}">
                <p14:modId xmlns:p14="http://schemas.microsoft.com/office/powerpoint/2010/main" val="2968280322"/>
              </p:ext>
            </p:extLst>
          </p:nvPr>
        </p:nvGraphicFramePr>
        <p:xfrm>
          <a:off x="520700" y="1146629"/>
          <a:ext cx="11177814" cy="5243553"/>
        </p:xfrm>
        <a:graphic>
          <a:graphicData uri="http://schemas.openxmlformats.org/drawingml/2006/table">
            <a:tbl>
              <a:tblPr firstRow="1" bandRow="1">
                <a:tableStyleId>{2D5ABB26-0587-4C30-8999-92F81FD0307C}</a:tableStyleId>
              </a:tblPr>
              <a:tblGrid>
                <a:gridCol w="3965215">
                  <a:extLst>
                    <a:ext uri="{9D8B030D-6E8A-4147-A177-3AD203B41FA5}">
                      <a16:colId xmlns:a16="http://schemas.microsoft.com/office/drawing/2014/main" val="723636984"/>
                    </a:ext>
                  </a:extLst>
                </a:gridCol>
                <a:gridCol w="3971000">
                  <a:extLst>
                    <a:ext uri="{9D8B030D-6E8A-4147-A177-3AD203B41FA5}">
                      <a16:colId xmlns:a16="http://schemas.microsoft.com/office/drawing/2014/main" val="3867913894"/>
                    </a:ext>
                  </a:extLst>
                </a:gridCol>
                <a:gridCol w="3241599">
                  <a:extLst>
                    <a:ext uri="{9D8B030D-6E8A-4147-A177-3AD203B41FA5}">
                      <a16:colId xmlns:a16="http://schemas.microsoft.com/office/drawing/2014/main" val="3026425607"/>
                    </a:ext>
                  </a:extLst>
                </a:gridCol>
              </a:tblGrid>
              <a:tr h="1614031">
                <a:tc>
                  <a:txBody>
                    <a:bodyPr/>
                    <a:lstStyle/>
                    <a:p>
                      <a:endParaRPr lang="en-ZA"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0484916"/>
                  </a:ext>
                </a:extLst>
              </a:tr>
              <a:tr h="6492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Regulatory frameworks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and policies</a:t>
                      </a:r>
                      <a:endParaRPr lang="en-GB"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b="1" dirty="0"/>
                        <a:t>Stakeholder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b="1" dirty="0"/>
                        <a:t>engagement</a:t>
                      </a:r>
                      <a:endParaRPr lang="en-GB" b="1" dirty="0"/>
                    </a:p>
                    <a:p>
                      <a:pPr algn="ctr"/>
                      <a:endParaRPr lang="en-GB"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Skilled </a:t>
                      </a:r>
                    </a:p>
                    <a:p>
                      <a:pPr algn="ctr"/>
                      <a:r>
                        <a:rPr lang="en-US" sz="1800" b="1" dirty="0"/>
                        <a:t>workforce </a:t>
                      </a:r>
                      <a:endParaRPr lang="en-GB"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6875435"/>
                  </a:ext>
                </a:extLst>
              </a:tr>
              <a:tr h="1804091">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166960"/>
                  </a:ext>
                </a:extLst>
              </a:tr>
              <a:tr h="91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Access to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diagnostics </a:t>
                      </a:r>
                      <a:endParaRPr lang="en-GB"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Availability of child-friendly </a:t>
                      </a:r>
                    </a:p>
                    <a:p>
                      <a:pPr algn="ctr"/>
                      <a:r>
                        <a:rPr lang="en-US" sz="1800" b="1" dirty="0"/>
                        <a:t>TB medicines </a:t>
                      </a:r>
                      <a:endParaRPr lang="en-GB"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i="0" kern="1200" dirty="0">
                          <a:solidFill>
                            <a:schemeClr val="tx1"/>
                          </a:solidFill>
                          <a:effectLst/>
                          <a:latin typeface="+mn-lt"/>
                          <a:ea typeface="MS PGothic" panose="020B0600070205080204" pitchFamily="34" charset="-128"/>
                          <a:cs typeface="ＭＳ Ｐゴシック" pitchFamily="-108" charset="-128"/>
                        </a:rPr>
                        <a:t>Health information management tools </a:t>
                      </a:r>
                      <a:endParaRPr lang="en-GB"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49169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1">
            <a:extLst>
              <a:ext uri="{FF2B5EF4-FFF2-40B4-BE49-F238E27FC236}">
                <a16:creationId xmlns:a16="http://schemas.microsoft.com/office/drawing/2014/main" id="{B06C9CAD-003D-1C4A-910F-ACF57DFA3FA5}"/>
              </a:ext>
            </a:extLst>
          </p:cNvPr>
          <p:cNvSpPr txBox="1">
            <a:spLocks noChangeArrowheads="1"/>
          </p:cNvSpPr>
          <p:nvPr/>
        </p:nvSpPr>
        <p:spPr bwMode="auto">
          <a:xfrm>
            <a:off x="2208126" y="219093"/>
            <a:ext cx="655161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AU" altLang="en-US" b="1" dirty="0">
                <a:solidFill>
                  <a:schemeClr val="bg2"/>
                </a:solidFill>
                <a:latin typeface="Arial"/>
                <a:ea typeface="+mn-ea"/>
                <a:cs typeface="Arial"/>
              </a:rPr>
              <a:t>Rationale for decentralisation</a:t>
            </a:r>
            <a:endParaRPr lang="en-AU" altLang="en-US" b="1" dirty="0">
              <a:solidFill>
                <a:schemeClr val="bg2"/>
              </a:solidFill>
              <a:latin typeface="Arial" panose="020B0604020202020204" pitchFamily="34" charset="0"/>
              <a:ea typeface="+mn-ea"/>
            </a:endParaRPr>
          </a:p>
        </p:txBody>
      </p:sp>
      <p:sp>
        <p:nvSpPr>
          <p:cNvPr id="2" name="Title 1">
            <a:extLst>
              <a:ext uri="{FF2B5EF4-FFF2-40B4-BE49-F238E27FC236}">
                <a16:creationId xmlns:a16="http://schemas.microsoft.com/office/drawing/2014/main" id="{3E1C40E7-5DC0-0B26-7403-0487E6F56840}"/>
              </a:ext>
            </a:extLst>
          </p:cNvPr>
          <p:cNvSpPr>
            <a:spLocks noGrp="1"/>
          </p:cNvSpPr>
          <p:nvPr>
            <p:ph type="title"/>
          </p:nvPr>
        </p:nvSpPr>
        <p:spPr/>
        <p:txBody>
          <a:bodyPr>
            <a:normAutofit/>
          </a:bodyPr>
          <a:lstStyle/>
          <a:p>
            <a:r>
              <a:rPr lang="en-GB" dirty="0"/>
              <a:t>Advantages of decentralised models of care </a:t>
            </a:r>
          </a:p>
        </p:txBody>
      </p:sp>
      <p:sp>
        <p:nvSpPr>
          <p:cNvPr id="3" name="Text Placeholder 2">
            <a:extLst>
              <a:ext uri="{FF2B5EF4-FFF2-40B4-BE49-F238E27FC236}">
                <a16:creationId xmlns:a16="http://schemas.microsoft.com/office/drawing/2014/main" id="{8BE02852-6BD7-4CEF-6FA5-9A2F4F05E17E}"/>
              </a:ext>
            </a:extLst>
          </p:cNvPr>
          <p:cNvSpPr>
            <a:spLocks noGrp="1"/>
          </p:cNvSpPr>
          <p:nvPr>
            <p:ph type="body" sz="quarter" idx="10"/>
          </p:nvPr>
        </p:nvSpPr>
        <p:spPr>
          <a:xfrm>
            <a:off x="702830" y="1439423"/>
            <a:ext cx="10656888" cy="5109091"/>
          </a:xfrm>
        </p:spPr>
        <p:txBody>
          <a:bodyPr/>
          <a:lstStyle/>
          <a:p>
            <a:r>
              <a:rPr lang="en-US" dirty="0"/>
              <a:t>Increased and earlier detection of TB for improved outcomes.</a:t>
            </a:r>
          </a:p>
          <a:p>
            <a:endParaRPr lang="en-US" dirty="0"/>
          </a:p>
          <a:p>
            <a:r>
              <a:rPr lang="en-US" dirty="0"/>
              <a:t>Integrate treatment support – families/households.</a:t>
            </a:r>
          </a:p>
          <a:p>
            <a:endParaRPr lang="en-US" dirty="0"/>
          </a:p>
          <a:p>
            <a:r>
              <a:rPr lang="en-US" dirty="0"/>
              <a:t>Reduce care-seeking costs and unnecessary referrals with reduced costs for families and health systems.</a:t>
            </a:r>
          </a:p>
          <a:p>
            <a:endParaRPr lang="en-US" dirty="0"/>
          </a:p>
          <a:p>
            <a:r>
              <a:rPr lang="en-US" dirty="0"/>
              <a:t>Implement community-based contact screening and management: </a:t>
            </a:r>
          </a:p>
          <a:p>
            <a:pPr lvl="1"/>
            <a:r>
              <a:rPr lang="en-US" dirty="0"/>
              <a:t>Active case detection</a:t>
            </a:r>
          </a:p>
          <a:p>
            <a:pPr lvl="1"/>
            <a:r>
              <a:rPr lang="en-US" dirty="0"/>
              <a:t>Support TPT among eligible contacts</a:t>
            </a:r>
          </a:p>
          <a:p>
            <a:pPr lvl="1"/>
            <a:r>
              <a:rPr lang="en-US" dirty="0"/>
              <a:t>Support adherence to treatment for disease and infection</a:t>
            </a:r>
          </a:p>
          <a:p>
            <a:endParaRPr lang="en-US" dirty="0"/>
          </a:p>
          <a:p>
            <a:endParaRPr lang="en-GB" dirty="0"/>
          </a:p>
        </p:txBody>
      </p:sp>
      <p:pic>
        <p:nvPicPr>
          <p:cNvPr id="4" name="Picture 3">
            <a:extLst>
              <a:ext uri="{FF2B5EF4-FFF2-40B4-BE49-F238E27FC236}">
                <a16:creationId xmlns:a16="http://schemas.microsoft.com/office/drawing/2014/main" id="{B922CA20-4C66-2221-6D12-70DA7CFD97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58" b="98916" l="1714" r="38827">
                        <a14:foregroundMark x1="4878" y1="32043" x2="7844" y2="76161"/>
                        <a14:foregroundMark x1="7844" y1="76161" x2="26763" y2="87152"/>
                        <a14:foregroundMark x1="26763" y1="87152" x2="36322" y2="53406"/>
                        <a14:foregroundMark x1="36322" y1="53406" x2="33289" y2="29102"/>
                        <a14:foregroundMark x1="15227" y1="6656" x2="19644" y2="12229"/>
                        <a14:foregroundMark x1="16612" y1="4489" x2="17073" y2="2167"/>
                        <a14:foregroundMark x1="2703" y1="45511" x2="3098" y2="62229"/>
                        <a14:foregroundMark x1="6328" y1="67028" x2="23665" y2="88080"/>
                        <a14:foregroundMark x1="23665" y1="88080" x2="26236" y2="88235"/>
                        <a14:foregroundMark x1="7910" y1="77399" x2="24127" y2="89783"/>
                        <a14:foregroundMark x1="24127" y1="89783" x2="25840" y2="88545"/>
                        <a14:foregroundMark x1="9031" y1="82663" x2="18523" y2="92724"/>
                        <a14:foregroundMark x1="13777" y1="91486" x2="13777" y2="91486"/>
                        <a14:foregroundMark x1="15030" y1="92415" x2="15030" y2="92415"/>
                        <a14:foregroundMark x1="13579" y1="84830" x2="31048" y2="87152"/>
                        <a14:foregroundMark x1="35794" y1="64861" x2="33883" y2="82663"/>
                        <a14:foregroundMark x1="36915" y1="43498" x2="36585" y2="67492"/>
                        <a14:foregroundMark x1="37376" y1="39164" x2="36058" y2="64396"/>
                        <a14:foregroundMark x1="38167" y1="45356" x2="35794" y2="78173"/>
                        <a14:foregroundMark x1="38827" y1="46130" x2="38167" y2="55882"/>
                        <a14:foregroundMark x1="23270" y1="16409" x2="34080" y2="35449"/>
                        <a14:foregroundMark x1="22742" y1="15635" x2="34806" y2="33127"/>
                        <a14:foregroundMark x1="2044" y1="78483" x2="2966" y2="78483"/>
                        <a14:foregroundMark x1="4878" y1="38700" x2="1714" y2="59288"/>
                        <a14:foregroundMark x1="20962" y1="95820" x2="20962" y2="98916"/>
                        <a14:foregroundMark x1="21094" y1="97368" x2="21094" y2="98607"/>
                        <a14:foregroundMark x1="18392" y1="96130" x2="24324" y2="92260"/>
                      </a14:backgroundRemoval>
                    </a14:imgEffect>
                  </a14:imgLayer>
                </a14:imgProps>
              </a:ext>
            </a:extLst>
          </a:blip>
          <a:srcRect r="59117"/>
          <a:stretch/>
        </p:blipFill>
        <p:spPr>
          <a:xfrm>
            <a:off x="9748555" y="1053948"/>
            <a:ext cx="1740615" cy="1813059"/>
          </a:xfrm>
          <a:prstGeom prst="rect">
            <a:avLst/>
          </a:prstGeom>
        </p:spPr>
      </p:pic>
    </p:spTree>
    <p:extLst>
      <p:ext uri="{BB962C8B-B14F-4D97-AF65-F5344CB8AC3E}">
        <p14:creationId xmlns:p14="http://schemas.microsoft.com/office/powerpoint/2010/main" val="303443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a:bodyPr>
          <a:lstStyle/>
          <a:p>
            <a:r>
              <a:rPr lang="en-ZA" sz="3200" b="1" dirty="0"/>
              <a:t>Discussion: Models of Care Delivery</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fontAlgn="t"/>
            <a:r>
              <a:rPr lang="en-ZA" sz="2000" dirty="0">
                <a:solidFill>
                  <a:schemeClr val="bg1"/>
                </a:solidFill>
              </a:rPr>
              <a:t>What is the role of the community-based care and the private sector in the delivery of child and adolescent TB care services in your country?</a:t>
            </a:r>
            <a:endParaRPr lang="en-US" sz="2000" dirty="0">
              <a:solidFill>
                <a:schemeClr val="bg1"/>
              </a:solidFill>
            </a:endParaRP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000" dirty="0">
                <a:solidFill>
                  <a:schemeClr val="bg1"/>
                </a:solidFill>
              </a:rPr>
              <a:t>What are the different special groups of children and adolescents for whom you could design differentiated service delivery models?  </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b="1"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US" sz="2000" dirty="0">
                <a:solidFill>
                  <a:schemeClr val="bg1"/>
                </a:solidFill>
              </a:rPr>
              <a:t>What types of differentiated service delivery models would suit these different groups? </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b="1" dirty="0"/>
              <a:t>3</a:t>
            </a:r>
          </a:p>
        </p:txBody>
      </p:sp>
      <p:sp>
        <p:nvSpPr>
          <p:cNvPr id="3" name="Text Placeholder 2">
            <a:extLst>
              <a:ext uri="{FF2B5EF4-FFF2-40B4-BE49-F238E27FC236}">
                <a16:creationId xmlns:a16="http://schemas.microsoft.com/office/drawing/2014/main" id="{1E05A5DE-4017-0801-68F9-37BDD21152EE}"/>
              </a:ext>
            </a:extLst>
          </p:cNvPr>
          <p:cNvSpPr>
            <a:spLocks noGrp="1"/>
          </p:cNvSpPr>
          <p:nvPr>
            <p:ph type="body" sz="quarter" idx="26"/>
          </p:nvPr>
        </p:nvSpPr>
        <p:spPr/>
        <p:txBody>
          <a:bodyPr/>
          <a:lstStyle/>
          <a:p>
            <a:r>
              <a:rPr lang="en-ZA" b="1" dirty="0"/>
              <a:t>1</a:t>
            </a:r>
            <a:endParaRPr lang="en-GB" b="1" dirty="0"/>
          </a:p>
        </p:txBody>
      </p:sp>
    </p:spTree>
    <p:extLst>
      <p:ext uri="{BB962C8B-B14F-4D97-AF65-F5344CB8AC3E}">
        <p14:creationId xmlns:p14="http://schemas.microsoft.com/office/powerpoint/2010/main" val="202985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fontAlgn="t"/>
            <a:r>
              <a:rPr lang="en-ZA" sz="2000" dirty="0">
                <a:solidFill>
                  <a:schemeClr val="bg1"/>
                </a:solidFill>
              </a:rPr>
              <a:t>What is the role of the community-based care and the private sector in the delivery of child and adolescent TB care services in your country?</a:t>
            </a:r>
            <a:endParaRPr lang="en-US" sz="2000" dirty="0">
              <a:solidFill>
                <a:schemeClr val="bg1"/>
              </a:solidFill>
            </a:endParaRPr>
          </a:p>
        </p:txBody>
      </p:sp>
      <p:sp>
        <p:nvSpPr>
          <p:cNvPr id="3" name="Text Placeholder 2">
            <a:extLst>
              <a:ext uri="{FF2B5EF4-FFF2-40B4-BE49-F238E27FC236}">
                <a16:creationId xmlns:a16="http://schemas.microsoft.com/office/drawing/2014/main" id="{1E05A5DE-4017-0801-68F9-37BDD21152EE}"/>
              </a:ext>
            </a:extLst>
          </p:cNvPr>
          <p:cNvSpPr>
            <a:spLocks noGrp="1"/>
          </p:cNvSpPr>
          <p:nvPr>
            <p:ph type="body" sz="quarter" idx="26"/>
          </p:nvPr>
        </p:nvSpPr>
        <p:spPr/>
        <p:txBody>
          <a:bodyPr/>
          <a:lstStyle/>
          <a:p>
            <a:r>
              <a:rPr lang="en-ZA" b="1" dirty="0"/>
              <a:t>1</a:t>
            </a:r>
            <a:endParaRPr lang="en-GB" b="1" dirty="0"/>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000" dirty="0">
                <a:solidFill>
                  <a:schemeClr val="bg1"/>
                </a:solidFill>
              </a:rPr>
              <a:t>What are the different special groups of children and adolescents for whom you could design differentiated service delivery models?  </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b="1"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US" sz="2000" dirty="0">
                <a:solidFill>
                  <a:schemeClr val="bg1"/>
                </a:solidFill>
              </a:rPr>
              <a:t>What types of differentiated service delivery models would suit these different groups? </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b="1" dirty="0"/>
              <a:t>3</a:t>
            </a:r>
          </a:p>
        </p:txBody>
      </p:sp>
    </p:spTree>
    <p:extLst>
      <p:ext uri="{BB962C8B-B14F-4D97-AF65-F5344CB8AC3E}">
        <p14:creationId xmlns:p14="http://schemas.microsoft.com/office/powerpoint/2010/main" val="178837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AU" dirty="0"/>
              <a:t>Example of decentralisation of child TB services</a:t>
            </a:r>
          </a:p>
        </p:txBody>
      </p:sp>
      <p:sp>
        <p:nvSpPr>
          <p:cNvPr id="2" name="Text Placeholder 1">
            <a:extLst>
              <a:ext uri="{FF2B5EF4-FFF2-40B4-BE49-F238E27FC236}">
                <a16:creationId xmlns:a16="http://schemas.microsoft.com/office/drawing/2014/main" id="{A27F08EF-B94E-6ED3-EE70-E5CCB2883645}"/>
              </a:ext>
            </a:extLst>
          </p:cNvPr>
          <p:cNvSpPr>
            <a:spLocks noGrp="1"/>
          </p:cNvSpPr>
          <p:nvPr>
            <p:ph type="body" sz="quarter" idx="10"/>
          </p:nvPr>
        </p:nvSpPr>
        <p:spPr>
          <a:xfrm>
            <a:off x="331304" y="1060175"/>
            <a:ext cx="11661913" cy="5324535"/>
          </a:xfrm>
        </p:spPr>
        <p:txBody>
          <a:bodyPr wrap="square">
            <a:spAutoFit/>
          </a:bodyPr>
          <a:lstStyle/>
          <a:p>
            <a:pPr marL="285750" indent="-285750">
              <a:buFont typeface="Arial"/>
              <a:buChar char="•"/>
            </a:pPr>
            <a:r>
              <a:rPr lang="en-AU" sz="2000" dirty="0">
                <a:latin typeface="Calibri"/>
                <a:ea typeface="MS PGothic"/>
                <a:cs typeface="Calibri"/>
              </a:rPr>
              <a:t>DETECT project implemented in </a:t>
            </a:r>
            <a:r>
              <a:rPr lang="en-AU" sz="2000" dirty="0">
                <a:solidFill>
                  <a:srgbClr val="FF0000"/>
                </a:solidFill>
                <a:latin typeface="Calibri"/>
                <a:ea typeface="MS PGothic"/>
                <a:cs typeface="Calibri"/>
              </a:rPr>
              <a:t>one</a:t>
            </a:r>
            <a:r>
              <a:rPr lang="en-AU" sz="2000" dirty="0">
                <a:latin typeface="Calibri"/>
                <a:ea typeface="MS PGothic"/>
                <a:cs typeface="Calibri"/>
              </a:rPr>
              <a:t> rural and </a:t>
            </a:r>
            <a:r>
              <a:rPr lang="en-AU" sz="2000" dirty="0">
                <a:solidFill>
                  <a:srgbClr val="FF0000"/>
                </a:solidFill>
                <a:latin typeface="Calibri"/>
                <a:ea typeface="MS PGothic"/>
                <a:cs typeface="Calibri"/>
              </a:rPr>
              <a:t>one</a:t>
            </a:r>
            <a:r>
              <a:rPr lang="en-AU" sz="2000" dirty="0">
                <a:latin typeface="Calibri"/>
                <a:ea typeface="MS PGothic"/>
                <a:cs typeface="Calibri"/>
              </a:rPr>
              <a:t> urban </a:t>
            </a:r>
            <a:r>
              <a:rPr lang="en-AU" sz="2000" dirty="0">
                <a:solidFill>
                  <a:srgbClr val="FF0000"/>
                </a:solidFill>
                <a:latin typeface="Calibri"/>
                <a:ea typeface="MS PGothic"/>
                <a:cs typeface="Calibri"/>
              </a:rPr>
              <a:t>district</a:t>
            </a:r>
            <a:r>
              <a:rPr lang="en-AU" sz="2000" dirty="0">
                <a:latin typeface="Calibri"/>
                <a:ea typeface="MS PGothic"/>
                <a:cs typeface="Calibri"/>
              </a:rPr>
              <a:t> of Uganda.</a:t>
            </a:r>
          </a:p>
          <a:p>
            <a:pPr marL="285750" indent="-285750">
              <a:buFont typeface="Arial"/>
              <a:buChar char="•"/>
            </a:pPr>
            <a:r>
              <a:rPr lang="en-AU" sz="2000" dirty="0">
                <a:latin typeface="Calibri"/>
                <a:ea typeface="MS PGothic"/>
                <a:cs typeface="Calibri"/>
              </a:rPr>
              <a:t>Adapted The Union Child TB training materials to the Uganda setting </a:t>
            </a:r>
          </a:p>
          <a:p>
            <a:pPr marL="285750" indent="-285750">
              <a:buFont typeface="Arial"/>
              <a:buChar char="•"/>
            </a:pPr>
            <a:r>
              <a:rPr lang="en-AU" sz="2000" dirty="0">
                <a:latin typeface="Calibri"/>
                <a:ea typeface="MS PGothic"/>
                <a:cs typeface="Calibri"/>
              </a:rPr>
              <a:t>Trained  primary care workers in the systematic evaluation of children and adolescents </a:t>
            </a:r>
          </a:p>
          <a:p>
            <a:pPr marL="261938" indent="0">
              <a:buNone/>
            </a:pPr>
            <a:r>
              <a:rPr lang="en-AU" sz="2000" dirty="0">
                <a:latin typeface="Calibri"/>
                <a:ea typeface="MS PGothic"/>
                <a:cs typeface="Calibri"/>
              </a:rPr>
              <a:t>presenting with signs and symptoms of TB –including clinical diagnosis. </a:t>
            </a:r>
          </a:p>
          <a:p>
            <a:pPr marL="285750" indent="-285750">
              <a:buFont typeface="Arial"/>
              <a:buChar char="•"/>
            </a:pPr>
            <a:r>
              <a:rPr lang="en-AU" sz="2000" dirty="0">
                <a:latin typeface="Calibri"/>
                <a:ea typeface="MS PGothic"/>
                <a:cs typeface="Calibri"/>
              </a:rPr>
              <a:t>Carried out periodic onsite mentorship to reinforce new skills. </a:t>
            </a:r>
          </a:p>
          <a:p>
            <a:pPr marL="285750" indent="-285750">
              <a:buFont typeface="Arial"/>
              <a:buChar char="•"/>
            </a:pPr>
            <a:r>
              <a:rPr lang="en-AU" sz="2000" dirty="0">
                <a:latin typeface="Calibri"/>
                <a:ea typeface="MS PGothic"/>
                <a:cs typeface="Calibri"/>
              </a:rPr>
              <a:t>Implemented health system strengthening to ensure availability of diagnostic tools, medicines and Established community systems for TB contact tracing, TPT initiation and TB treatment adherence support </a:t>
            </a:r>
          </a:p>
          <a:p>
            <a:pPr marL="0" indent="0">
              <a:buNone/>
            </a:pPr>
            <a:endParaRPr lang="en-AU" sz="2000" dirty="0">
              <a:latin typeface="Calibri"/>
              <a:ea typeface="MS PGothic"/>
              <a:cs typeface="Calibri"/>
            </a:endParaRPr>
          </a:p>
          <a:p>
            <a:pPr marL="0" indent="0">
              <a:buNone/>
            </a:pPr>
            <a:r>
              <a:rPr lang="en-AU" sz="2000" b="1" dirty="0">
                <a:latin typeface="Calibri"/>
                <a:ea typeface="MS PGothic"/>
                <a:cs typeface="Calibri"/>
              </a:rPr>
              <a:t>Project outcomes:</a:t>
            </a:r>
          </a:p>
          <a:p>
            <a:pPr marL="285750" indent="-285750">
              <a:buFont typeface="Arial"/>
              <a:buChar char="•"/>
            </a:pPr>
            <a:r>
              <a:rPr lang="en-AU" sz="2000" dirty="0">
                <a:latin typeface="Calibri"/>
                <a:ea typeface="MS PGothic"/>
                <a:cs typeface="Calibri"/>
              </a:rPr>
              <a:t>Increased numbers of children (by 140%) diagnosed and treated for TB in </a:t>
            </a:r>
            <a:r>
              <a:rPr lang="en-AU" sz="2000" dirty="0">
                <a:solidFill>
                  <a:srgbClr val="FF0000"/>
                </a:solidFill>
                <a:latin typeface="Calibri"/>
                <a:ea typeface="MS PGothic"/>
                <a:cs typeface="Calibri"/>
              </a:rPr>
              <a:t>intervention</a:t>
            </a:r>
            <a:r>
              <a:rPr lang="en-AU" sz="2000" dirty="0">
                <a:latin typeface="Calibri"/>
                <a:ea typeface="MS PGothic"/>
                <a:cs typeface="Calibri"/>
              </a:rPr>
              <a:t> districts.</a:t>
            </a:r>
            <a:endParaRPr lang="en-AU" sz="2000" dirty="0"/>
          </a:p>
          <a:p>
            <a:pPr marL="285750" indent="-285750">
              <a:buFont typeface="Arial"/>
              <a:buChar char="•"/>
            </a:pPr>
            <a:r>
              <a:rPr lang="en-AU" sz="2000" dirty="0">
                <a:latin typeface="Calibri"/>
                <a:ea typeface="MS PGothic"/>
                <a:cs typeface="Calibri"/>
              </a:rPr>
              <a:t>Increase in case detection of </a:t>
            </a:r>
            <a:r>
              <a:rPr lang="en-AU" sz="2000" b="1" dirty="0">
                <a:latin typeface="Calibri"/>
                <a:ea typeface="MS PGothic"/>
                <a:cs typeface="Calibri"/>
              </a:rPr>
              <a:t>adults</a:t>
            </a:r>
            <a:r>
              <a:rPr lang="en-AU" sz="2000" dirty="0">
                <a:latin typeface="Calibri"/>
                <a:ea typeface="MS PGothic"/>
                <a:cs typeface="Calibri"/>
              </a:rPr>
              <a:t> with TB (by 30%).</a:t>
            </a:r>
          </a:p>
          <a:p>
            <a:pPr marL="285750" indent="-285750">
              <a:buFont typeface="Arial"/>
              <a:buChar char="•"/>
            </a:pPr>
            <a:r>
              <a:rPr lang="en-AU" sz="2000" dirty="0">
                <a:latin typeface="Calibri"/>
                <a:ea typeface="MS PGothic"/>
                <a:cs typeface="Calibri"/>
              </a:rPr>
              <a:t>Improved treatment outcomes in children: treatment success from 65% pre- to 82% post-implementation.</a:t>
            </a:r>
          </a:p>
          <a:p>
            <a:pPr marL="285750" indent="-285750">
              <a:buFont typeface="Arial"/>
              <a:buChar char="•"/>
            </a:pPr>
            <a:r>
              <a:rPr lang="en-AU" sz="2000" dirty="0">
                <a:latin typeface="Calibri" charset="0"/>
              </a:rPr>
              <a:t>Successful introduction by community health workers of integrated household screening with high TPT uptake (77%) and completion (85%).</a:t>
            </a:r>
          </a:p>
          <a:p>
            <a:pPr marL="285750" indent="-285750">
              <a:buFont typeface="Arial"/>
              <a:buChar char="•"/>
            </a:pPr>
            <a:r>
              <a:rPr lang="en-AU" sz="2000" dirty="0">
                <a:latin typeface="Calibri"/>
                <a:ea typeface="MS PGothic"/>
                <a:cs typeface="Calibri"/>
              </a:rPr>
              <a:t>Successful scale up to ten other districts in Uganda after the first two years and eventually to the rest of the country.</a:t>
            </a:r>
          </a:p>
          <a:p>
            <a:pPr marL="0" indent="0">
              <a:buNone/>
            </a:pPr>
            <a:endParaRPr lang="en-AU" sz="2000" dirty="0">
              <a:latin typeface="Calibri" charset="0"/>
              <a:cs typeface="Calibri" charset="0"/>
            </a:endParaRPr>
          </a:p>
        </p:txBody>
      </p:sp>
      <p:sp>
        <p:nvSpPr>
          <p:cNvPr id="3" name="TextBox 2">
            <a:extLst>
              <a:ext uri="{FF2B5EF4-FFF2-40B4-BE49-F238E27FC236}">
                <a16:creationId xmlns:a16="http://schemas.microsoft.com/office/drawing/2014/main" id="{F4D7E8CF-A381-FDC6-C7EE-6BE869E1E196}"/>
              </a:ext>
            </a:extLst>
          </p:cNvPr>
          <p:cNvSpPr txBox="1"/>
          <p:nvPr/>
        </p:nvSpPr>
        <p:spPr>
          <a:xfrm>
            <a:off x="695326" y="6117728"/>
            <a:ext cx="10656887" cy="400110"/>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dirty="0">
                <a:latin typeface="+mn-lt"/>
              </a:rPr>
              <a:t>Zawedde-Muyanja S, Nakanwagi A, Dongo J, et al. Decentralisation of child tuberculosis services increases case finding and uptake of preventive therapy in Uganda. Int J Tuberc Lung Dis. 2018 Nov 1;22(11):1314-1321. doi: 10.5588/ijtld.18.0025. PMID: 30355411; PMCID: PMC7237826.</a:t>
            </a:r>
            <a:endParaRPr lang="en-ZA" sz="1000" dirty="0">
              <a:latin typeface="+mn-lt"/>
            </a:endParaRPr>
          </a:p>
        </p:txBody>
      </p:sp>
      <p:pic>
        <p:nvPicPr>
          <p:cNvPr id="5" name="Picture 4">
            <a:extLst>
              <a:ext uri="{FF2B5EF4-FFF2-40B4-BE49-F238E27FC236}">
                <a16:creationId xmlns:a16="http://schemas.microsoft.com/office/drawing/2014/main" id="{062E0838-2EAC-651E-0845-86EE3FF3585E}"/>
              </a:ext>
            </a:extLst>
          </p:cNvPr>
          <p:cNvPicPr>
            <a:picLocks noChangeAspect="1"/>
          </p:cNvPicPr>
          <p:nvPr/>
        </p:nvPicPr>
        <p:blipFill>
          <a:blip r:embed="rId3"/>
          <a:stretch>
            <a:fillRect/>
          </a:stretch>
        </p:blipFill>
        <p:spPr>
          <a:xfrm>
            <a:off x="10393807" y="1463579"/>
            <a:ext cx="1251222" cy="1302578"/>
          </a:xfrm>
          <a:prstGeom prst="rect">
            <a:avLst/>
          </a:prstGeom>
        </p:spPr>
      </p:pic>
      <p:sp>
        <p:nvSpPr>
          <p:cNvPr id="6" name="TextBox 5">
            <a:extLst>
              <a:ext uri="{FF2B5EF4-FFF2-40B4-BE49-F238E27FC236}">
                <a16:creationId xmlns:a16="http://schemas.microsoft.com/office/drawing/2014/main" id="{060B9260-C96A-D0E5-3B8B-74AAF44796FD}"/>
              </a:ext>
            </a:extLst>
          </p:cNvPr>
          <p:cNvSpPr txBox="1"/>
          <p:nvPr/>
        </p:nvSpPr>
        <p:spPr>
          <a:xfrm>
            <a:off x="10379900" y="1209612"/>
            <a:ext cx="1265129" cy="369332"/>
          </a:xfrm>
          <a:prstGeom prst="rect">
            <a:avLst/>
          </a:prstGeom>
          <a:noFill/>
        </p:spPr>
        <p:txBody>
          <a:bodyPr wrap="square" rtlCol="0">
            <a:spAutoFit/>
          </a:bodyPr>
          <a:lstStyle/>
          <a:p>
            <a:pPr algn="ctr"/>
            <a:r>
              <a:rPr lang="en-ZA" dirty="0"/>
              <a:t>Uganda</a:t>
            </a:r>
            <a:endParaRPr lang="en-GB" dirty="0"/>
          </a:p>
        </p:txBody>
      </p:sp>
      <p:cxnSp>
        <p:nvCxnSpPr>
          <p:cNvPr id="10" name="Straight Connector 9">
            <a:extLst>
              <a:ext uri="{FF2B5EF4-FFF2-40B4-BE49-F238E27FC236}">
                <a16:creationId xmlns:a16="http://schemas.microsoft.com/office/drawing/2014/main" id="{B6069A5F-F441-EF7A-C9E3-3CB79E15F12F}"/>
              </a:ext>
            </a:extLst>
          </p:cNvPr>
          <p:cNvCxnSpPr/>
          <p:nvPr/>
        </p:nvCxnSpPr>
        <p:spPr>
          <a:xfrm flipH="1">
            <a:off x="10462224" y="1578944"/>
            <a:ext cx="338255" cy="4046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89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2"/>
          <p:cNvSpPr>
            <a:spLocks noGrp="1"/>
          </p:cNvSpPr>
          <p:nvPr>
            <p:ph type="title"/>
          </p:nvPr>
        </p:nvSpPr>
        <p:spPr/>
        <p:txBody>
          <a:bodyPr/>
          <a:lstStyle/>
          <a:p>
            <a:r>
              <a:rPr lang="en-US" altLang="en-AU" dirty="0"/>
              <a:t>Learning Objectives </a:t>
            </a:r>
          </a:p>
        </p:txBody>
      </p:sp>
      <p:sp>
        <p:nvSpPr>
          <p:cNvPr id="2" name="Content Placeholder 1"/>
          <p:cNvSpPr>
            <a:spLocks noGrp="1"/>
          </p:cNvSpPr>
          <p:nvPr>
            <p:ph type="body" sz="quarter" idx="10"/>
          </p:nvPr>
        </p:nvSpPr>
        <p:spPr>
          <a:xfrm>
            <a:off x="1633537" y="2045068"/>
            <a:ext cx="9718676" cy="622794"/>
          </a:xfrm>
          <a:ln>
            <a:noFill/>
          </a:ln>
        </p:spPr>
        <p:txBody>
          <a:bodyPr>
            <a:noAutofit/>
          </a:bodyPr>
          <a:lstStyle/>
          <a:p>
            <a:pPr algn="just">
              <a:defRPr/>
            </a:pPr>
            <a:r>
              <a:rPr lang="en-US" sz="2200" dirty="0"/>
              <a:t>Recognise the role of decentralised care, including community care, in increasing access to  care and ensuring continuity of TB services for children and adolescents.</a:t>
            </a:r>
          </a:p>
        </p:txBody>
      </p:sp>
      <p:sp>
        <p:nvSpPr>
          <p:cNvPr id="3" name="Text Placeholder 2">
            <a:extLst>
              <a:ext uri="{FF2B5EF4-FFF2-40B4-BE49-F238E27FC236}">
                <a16:creationId xmlns:a16="http://schemas.microsoft.com/office/drawing/2014/main" id="{8136DCA6-8259-B4DB-1514-B2BCBE8BEB40}"/>
              </a:ext>
            </a:extLst>
          </p:cNvPr>
          <p:cNvSpPr>
            <a:spLocks noGrp="1"/>
          </p:cNvSpPr>
          <p:nvPr>
            <p:ph type="body" sz="quarter" idx="11"/>
          </p:nvPr>
        </p:nvSpPr>
        <p:spPr/>
        <p:txBody>
          <a:bodyPr>
            <a:noAutofit/>
          </a:bodyPr>
          <a:lstStyle/>
          <a:p>
            <a:r>
              <a:rPr lang="en-US" sz="2200" dirty="0"/>
              <a:t>Understand the implementation considerations for setting up decentralised care.</a:t>
            </a:r>
            <a:endParaRPr lang="en-GB" sz="2200" dirty="0"/>
          </a:p>
        </p:txBody>
      </p:sp>
      <p:sp>
        <p:nvSpPr>
          <p:cNvPr id="4" name="Text Placeholder 3">
            <a:extLst>
              <a:ext uri="{FF2B5EF4-FFF2-40B4-BE49-F238E27FC236}">
                <a16:creationId xmlns:a16="http://schemas.microsoft.com/office/drawing/2014/main" id="{E11276A6-D6F0-2A76-DCC5-7643C3F075CE}"/>
              </a:ext>
            </a:extLst>
          </p:cNvPr>
          <p:cNvSpPr>
            <a:spLocks noGrp="1"/>
          </p:cNvSpPr>
          <p:nvPr>
            <p:ph type="body" sz="quarter" idx="12"/>
          </p:nvPr>
        </p:nvSpPr>
        <p:spPr/>
        <p:txBody>
          <a:bodyPr>
            <a:noAutofit/>
          </a:bodyPr>
          <a:lstStyle/>
          <a:p>
            <a:r>
              <a:rPr lang="en-US" sz="2200" dirty="0"/>
              <a:t>Recognise the role of the private sector in improving access to TB care services.</a:t>
            </a:r>
            <a:endParaRPr lang="en-GB" sz="2200" dirty="0"/>
          </a:p>
        </p:txBody>
      </p:sp>
      <p:sp>
        <p:nvSpPr>
          <p:cNvPr id="5" name="Text Placeholder 4">
            <a:extLst>
              <a:ext uri="{FF2B5EF4-FFF2-40B4-BE49-F238E27FC236}">
                <a16:creationId xmlns:a16="http://schemas.microsoft.com/office/drawing/2014/main" id="{777B14A9-024B-6E18-2D7D-34D457257BC6}"/>
              </a:ext>
            </a:extLst>
          </p:cNvPr>
          <p:cNvSpPr>
            <a:spLocks noGrp="1"/>
          </p:cNvSpPr>
          <p:nvPr>
            <p:ph type="body" sz="quarter" idx="13"/>
          </p:nvPr>
        </p:nvSpPr>
        <p:spPr/>
        <p:txBody>
          <a:bodyPr>
            <a:noAutofit/>
          </a:bodyPr>
          <a:lstStyle/>
          <a:p>
            <a:r>
              <a:rPr lang="en-GB" sz="2200" dirty="0"/>
              <a:t>Understand the role of differentiated service delivery models for improving access to TB care services.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39BF5-6799-2DE0-A74B-FB550E82630E}"/>
              </a:ext>
            </a:extLst>
          </p:cNvPr>
          <p:cNvSpPr>
            <a:spLocks noGrp="1"/>
          </p:cNvSpPr>
          <p:nvPr>
            <p:ph type="title"/>
          </p:nvPr>
        </p:nvSpPr>
        <p:spPr>
          <a:xfrm>
            <a:off x="695325" y="188913"/>
            <a:ext cx="8147224" cy="1116012"/>
          </a:xfrm>
          <a:noFill/>
        </p:spPr>
        <p:txBody>
          <a:bodyPr>
            <a:normAutofit fontScale="90000"/>
          </a:bodyPr>
          <a:lstStyle/>
          <a:p>
            <a:r>
              <a:rPr lang="en-AU" dirty="0"/>
              <a:t>E-learning, guides and job aides to support decentralised care</a:t>
            </a:r>
          </a:p>
        </p:txBody>
      </p:sp>
      <p:pic>
        <p:nvPicPr>
          <p:cNvPr id="7" name="Picture 6" descr="A group of children standing in front of two people&#10;&#10;Description automatically generated">
            <a:extLst>
              <a:ext uri="{FF2B5EF4-FFF2-40B4-BE49-F238E27FC236}">
                <a16:creationId xmlns:a16="http://schemas.microsoft.com/office/drawing/2014/main" id="{5155485B-4CAB-D0B0-E36E-391B880F3186}"/>
              </a:ext>
            </a:extLst>
          </p:cNvPr>
          <p:cNvPicPr>
            <a:picLocks noChangeAspect="1"/>
          </p:cNvPicPr>
          <p:nvPr/>
        </p:nvPicPr>
        <p:blipFill>
          <a:blip r:embed="rId3"/>
          <a:stretch>
            <a:fillRect/>
          </a:stretch>
        </p:blipFill>
        <p:spPr>
          <a:xfrm>
            <a:off x="5414165" y="1777289"/>
            <a:ext cx="2498672" cy="3303421"/>
          </a:xfrm>
          <a:prstGeom prst="rect">
            <a:avLst/>
          </a:prstGeom>
        </p:spPr>
      </p:pic>
      <p:pic>
        <p:nvPicPr>
          <p:cNvPr id="2" name="Picture 1" descr="A screenshot of a video channel&#10;&#10;Description automatically generated">
            <a:extLst>
              <a:ext uri="{FF2B5EF4-FFF2-40B4-BE49-F238E27FC236}">
                <a16:creationId xmlns:a16="http://schemas.microsoft.com/office/drawing/2014/main" id="{D4A0021B-07D7-527C-EE5D-2BF7E24DEB26}"/>
              </a:ext>
            </a:extLst>
          </p:cNvPr>
          <p:cNvPicPr>
            <a:picLocks noChangeAspect="1"/>
          </p:cNvPicPr>
          <p:nvPr/>
        </p:nvPicPr>
        <p:blipFill>
          <a:blip r:embed="rId4"/>
          <a:stretch>
            <a:fillRect/>
          </a:stretch>
        </p:blipFill>
        <p:spPr>
          <a:xfrm>
            <a:off x="645293" y="2050531"/>
            <a:ext cx="2932909" cy="395122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86DFAE9-0134-3551-B784-D5992AAAFDE1}"/>
              </a:ext>
            </a:extLst>
          </p:cNvPr>
          <p:cNvPicPr>
            <a:picLocks noChangeAspect="1"/>
          </p:cNvPicPr>
          <p:nvPr/>
        </p:nvPicPr>
        <p:blipFill>
          <a:blip r:embed="rId5"/>
          <a:stretch>
            <a:fillRect/>
          </a:stretch>
        </p:blipFill>
        <p:spPr>
          <a:xfrm>
            <a:off x="8853542" y="188912"/>
            <a:ext cx="2498672" cy="3466049"/>
          </a:xfrm>
          <a:prstGeom prst="rect">
            <a:avLst/>
          </a:prstGeom>
          <a:effectLst>
            <a:outerShdw blurRad="50800" dist="38100" dir="2700000" algn="tl" rotWithShape="0">
              <a:prstClr val="black">
                <a:alpha val="40000"/>
              </a:prstClr>
            </a:outerShdw>
          </a:effectLst>
        </p:spPr>
      </p:pic>
      <p:pic>
        <p:nvPicPr>
          <p:cNvPr id="12" name="Picture 11" descr="A child sitting on the ground">
            <a:extLst>
              <a:ext uri="{FF2B5EF4-FFF2-40B4-BE49-F238E27FC236}">
                <a16:creationId xmlns:a16="http://schemas.microsoft.com/office/drawing/2014/main" id="{AB497F15-CC90-9553-0BBC-B2F50EEDC7F3}"/>
              </a:ext>
            </a:extLst>
          </p:cNvPr>
          <p:cNvPicPr>
            <a:picLocks noChangeAspect="1"/>
          </p:cNvPicPr>
          <p:nvPr/>
        </p:nvPicPr>
        <p:blipFill>
          <a:blip r:embed="rId6"/>
          <a:stretch>
            <a:fillRect/>
          </a:stretch>
        </p:blipFill>
        <p:spPr>
          <a:xfrm>
            <a:off x="7912837" y="2712262"/>
            <a:ext cx="2444714" cy="3289493"/>
          </a:xfrm>
          <a:prstGeom prst="rect">
            <a:avLst/>
          </a:prstGeom>
          <a:ln>
            <a:solidFill>
              <a:schemeClr val="tx2"/>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83E4ED99-FC3F-B270-06B0-2174BB1A3517}"/>
              </a:ext>
            </a:extLst>
          </p:cNvPr>
          <p:cNvPicPr>
            <a:picLocks noChangeAspect="1"/>
          </p:cNvPicPr>
          <p:nvPr/>
        </p:nvPicPr>
        <p:blipFill>
          <a:blip r:embed="rId7"/>
          <a:stretch>
            <a:fillRect/>
          </a:stretch>
        </p:blipFill>
        <p:spPr>
          <a:xfrm>
            <a:off x="3360716" y="1376363"/>
            <a:ext cx="2042456" cy="29846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579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AF135-D59F-D97D-BBE7-AA59AFFFE86A}"/>
              </a:ext>
            </a:extLst>
          </p:cNvPr>
          <p:cNvSpPr>
            <a:spLocks noGrp="1"/>
          </p:cNvSpPr>
          <p:nvPr>
            <p:ph type="title"/>
          </p:nvPr>
        </p:nvSpPr>
        <p:spPr/>
        <p:txBody>
          <a:bodyPr>
            <a:normAutofit/>
          </a:bodyPr>
          <a:lstStyle/>
          <a:p>
            <a:r>
              <a:rPr lang="en-US" dirty="0"/>
              <a:t>Integrated family-centered care </a:t>
            </a:r>
            <a:endParaRPr lang="en-GB" dirty="0"/>
          </a:p>
        </p:txBody>
      </p:sp>
    </p:spTree>
    <p:extLst>
      <p:ext uri="{BB962C8B-B14F-4D97-AF65-F5344CB8AC3E}">
        <p14:creationId xmlns:p14="http://schemas.microsoft.com/office/powerpoint/2010/main" val="3137021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normAutofit fontScale="90000"/>
          </a:bodyPr>
          <a:lstStyle/>
          <a:p>
            <a:br>
              <a:rPr lang="en-AU" dirty="0"/>
            </a:br>
            <a:r>
              <a:rPr lang="en-AU" dirty="0"/>
              <a:t>Evidence for integrated family centred care: </a:t>
            </a:r>
            <a:r>
              <a:rPr lang="en-GB" dirty="0"/>
              <a:t>integration of child TB services into IMNCI in Ethiopia </a:t>
            </a:r>
            <a:br>
              <a:rPr lang="en-GB" dirty="0"/>
            </a:br>
            <a:endParaRPr lang="en-AU" dirty="0"/>
          </a:p>
        </p:txBody>
      </p:sp>
      <p:sp>
        <p:nvSpPr>
          <p:cNvPr id="6" name="Text Placeholder 5">
            <a:extLst>
              <a:ext uri="{FF2B5EF4-FFF2-40B4-BE49-F238E27FC236}">
                <a16:creationId xmlns:a16="http://schemas.microsoft.com/office/drawing/2014/main" id="{564FBC14-0CD2-37B8-6A7D-DA1FC4717B94}"/>
              </a:ext>
            </a:extLst>
          </p:cNvPr>
          <p:cNvSpPr>
            <a:spLocks noGrp="1"/>
          </p:cNvSpPr>
          <p:nvPr>
            <p:ph type="body" sz="quarter" idx="10"/>
          </p:nvPr>
        </p:nvSpPr>
        <p:spPr>
          <a:xfrm>
            <a:off x="695325" y="1611822"/>
            <a:ext cx="4747532" cy="4503412"/>
          </a:xfrm>
        </p:spPr>
        <p:txBody>
          <a:bodyPr>
            <a:spAutoFit/>
          </a:bodyPr>
          <a:lstStyle/>
          <a:p>
            <a:pPr>
              <a:lnSpc>
                <a:spcPct val="80000"/>
              </a:lnSpc>
              <a:spcBef>
                <a:spcPts val="1800"/>
              </a:spcBef>
            </a:pPr>
            <a:r>
              <a:rPr lang="en-US" sz="2200" dirty="0"/>
              <a:t>Implemented at 30 health facilities in Addis Ababa </a:t>
            </a:r>
          </a:p>
          <a:p>
            <a:pPr>
              <a:lnSpc>
                <a:spcPct val="80000"/>
              </a:lnSpc>
              <a:spcBef>
                <a:spcPts val="1800"/>
              </a:spcBef>
            </a:pPr>
            <a:r>
              <a:rPr lang="en-US" sz="2200" b="1" dirty="0"/>
              <a:t>Interventions:</a:t>
            </a:r>
          </a:p>
          <a:p>
            <a:pPr lvl="1">
              <a:lnSpc>
                <a:spcPct val="80000"/>
              </a:lnSpc>
              <a:spcBef>
                <a:spcPts val="600"/>
              </a:spcBef>
            </a:pPr>
            <a:r>
              <a:rPr lang="en-US" dirty="0"/>
              <a:t>Training of child health officers and health extension workers on TB screening, diagnosis and treatment. </a:t>
            </a:r>
          </a:p>
          <a:p>
            <a:pPr lvl="1">
              <a:lnSpc>
                <a:spcPct val="80000"/>
              </a:lnSpc>
              <a:spcBef>
                <a:spcPts val="1800"/>
              </a:spcBef>
            </a:pPr>
            <a:r>
              <a:rPr lang="en-US" dirty="0"/>
              <a:t>Updating national IMNCI registers to include TB screening. </a:t>
            </a:r>
          </a:p>
          <a:p>
            <a:pPr lvl="1">
              <a:lnSpc>
                <a:spcPct val="80000"/>
              </a:lnSpc>
              <a:spcBef>
                <a:spcPts val="1800"/>
              </a:spcBef>
            </a:pPr>
            <a:r>
              <a:rPr lang="en-US" dirty="0"/>
              <a:t>On-site coaching on specimen collection using nasogastric aspiration</a:t>
            </a:r>
          </a:p>
          <a:p>
            <a:pPr lvl="1">
              <a:lnSpc>
                <a:spcPct val="80000"/>
              </a:lnSpc>
              <a:spcBef>
                <a:spcPts val="1800"/>
              </a:spcBef>
            </a:pPr>
            <a:r>
              <a:rPr lang="en-US" dirty="0"/>
              <a:t> Periodic  supervision </a:t>
            </a:r>
          </a:p>
        </p:txBody>
      </p:sp>
      <p:sp>
        <p:nvSpPr>
          <p:cNvPr id="3" name="TextBox 2">
            <a:extLst>
              <a:ext uri="{FF2B5EF4-FFF2-40B4-BE49-F238E27FC236}">
                <a16:creationId xmlns:a16="http://schemas.microsoft.com/office/drawing/2014/main" id="{F4D7E8CF-A381-FDC6-C7EE-6BE869E1E196}"/>
              </a:ext>
            </a:extLst>
          </p:cNvPr>
          <p:cNvSpPr txBox="1"/>
          <p:nvPr/>
        </p:nvSpPr>
        <p:spPr>
          <a:xfrm>
            <a:off x="695326" y="6117728"/>
            <a:ext cx="10656887" cy="246221"/>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dirty="0">
                <a:latin typeface="+mn-lt"/>
              </a:rPr>
              <a:t>Best practices in child and adolescent tuberculosis care. Geneva: World Health Organization; 2018 (https:// apps.who.int/iris/handle/10665/274373, accessed 1 December 2021)</a:t>
            </a:r>
            <a:r>
              <a:rPr lang="en-US" sz="1000" dirty="0">
                <a:latin typeface="+mn-lt"/>
              </a:rPr>
              <a:t>.</a:t>
            </a:r>
            <a:endParaRPr lang="en-ZA" sz="1000" dirty="0">
              <a:latin typeface="+mn-lt"/>
            </a:endParaRPr>
          </a:p>
        </p:txBody>
      </p:sp>
      <p:graphicFrame>
        <p:nvGraphicFramePr>
          <p:cNvPr id="4" name="Table Placeholder 5">
            <a:extLst>
              <a:ext uri="{FF2B5EF4-FFF2-40B4-BE49-F238E27FC236}">
                <a16:creationId xmlns:a16="http://schemas.microsoft.com/office/drawing/2014/main" id="{3A91DDE1-31AF-2B6B-B150-D897BCA4A156}"/>
              </a:ext>
            </a:extLst>
          </p:cNvPr>
          <p:cNvGraphicFramePr>
            <a:graphicFrameLocks/>
          </p:cNvGraphicFramePr>
          <p:nvPr>
            <p:extLst>
              <p:ext uri="{D42A27DB-BD31-4B8C-83A1-F6EECF244321}">
                <p14:modId xmlns:p14="http://schemas.microsoft.com/office/powerpoint/2010/main" val="1818633039"/>
              </p:ext>
            </p:extLst>
          </p:nvPr>
        </p:nvGraphicFramePr>
        <p:xfrm>
          <a:off x="5558971" y="1542877"/>
          <a:ext cx="5742847" cy="4347873"/>
        </p:xfrm>
        <a:graphic>
          <a:graphicData uri="http://schemas.openxmlformats.org/drawingml/2006/table">
            <a:tbl>
              <a:tblPr firstRow="1" bandRow="1"/>
              <a:tblGrid>
                <a:gridCol w="3048000">
                  <a:extLst>
                    <a:ext uri="{9D8B030D-6E8A-4147-A177-3AD203B41FA5}">
                      <a16:colId xmlns:a16="http://schemas.microsoft.com/office/drawing/2014/main" val="1121367642"/>
                    </a:ext>
                  </a:extLst>
                </a:gridCol>
                <a:gridCol w="1030515">
                  <a:extLst>
                    <a:ext uri="{9D8B030D-6E8A-4147-A177-3AD203B41FA5}">
                      <a16:colId xmlns:a16="http://schemas.microsoft.com/office/drawing/2014/main" val="302585313"/>
                    </a:ext>
                  </a:extLst>
                </a:gridCol>
                <a:gridCol w="1664332">
                  <a:extLst>
                    <a:ext uri="{9D8B030D-6E8A-4147-A177-3AD203B41FA5}">
                      <a16:colId xmlns:a16="http://schemas.microsoft.com/office/drawing/2014/main" val="3261044090"/>
                    </a:ext>
                  </a:extLst>
                </a:gridCol>
              </a:tblGrid>
              <a:tr h="471799">
                <a:tc>
                  <a:txBody>
                    <a:bodyPr/>
                    <a:lstStyle/>
                    <a:p>
                      <a:pPr algn="ctr"/>
                      <a:r>
                        <a:rPr lang="en-GB" b="1" dirty="0">
                          <a:solidFill>
                            <a:schemeClr val="bg2"/>
                          </a:solidFill>
                        </a:rPr>
                        <a:t>Indicator </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b="1" dirty="0">
                          <a:solidFill>
                            <a:schemeClr val="bg2"/>
                          </a:solidFill>
                        </a:rPr>
                        <a:t>Baseline </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b="1" dirty="0">
                          <a:solidFill>
                            <a:schemeClr val="bg2"/>
                          </a:solidFill>
                        </a:rPr>
                        <a:t>Endline </a:t>
                      </a: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879852">
                <a:tc>
                  <a:txBody>
                    <a:bodyPr/>
                    <a:lstStyle/>
                    <a:p>
                      <a:pPr algn="l"/>
                      <a:r>
                        <a:rPr lang="en-GB" dirty="0"/>
                        <a:t>Proportion of children presenting at under 5 clinics screened for TB</a:t>
                      </a:r>
                    </a:p>
                  </a:txBody>
                  <a:tcPr anchor="ctr">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28.3% </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98% </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615897">
                <a:tc>
                  <a:txBody>
                    <a:bodyPr/>
                    <a:lstStyle/>
                    <a:p>
                      <a:pPr algn="l"/>
                      <a:r>
                        <a:rPr lang="en-GB" dirty="0"/>
                        <a:t>Proportion of presumptive TB among children screened </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dirty="0"/>
                        <a:t>0.06% </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dirty="0"/>
                        <a:t>0.33%</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1041434">
                <a:tc>
                  <a:txBody>
                    <a:bodyPr/>
                    <a:lstStyle/>
                    <a:p>
                      <a:pPr algn="l"/>
                      <a:r>
                        <a:rPr lang="en-GB" dirty="0"/>
                        <a:t>No. of children &lt;5 years diagnosed with TB</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1</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50 </a:t>
                      </a:r>
                      <a:r>
                        <a:rPr lang="en-GB" sz="1600" i="1" dirty="0"/>
                        <a:t>(including 30 via IMCI, 8 via contact tracing)</a:t>
                      </a:r>
                      <a:endParaRPr lang="en-GB" i="1" dirty="0"/>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615897">
                <a:tc>
                  <a:txBody>
                    <a:bodyPr/>
                    <a:lstStyle/>
                    <a:p>
                      <a:pPr algn="l"/>
                      <a:r>
                        <a:rPr lang="en-GB" dirty="0"/>
                        <a:t>TB screening of household contacts</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GB" dirty="0"/>
                        <a:t>46% </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GB" dirty="0"/>
                        <a:t>100% </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r h="615897">
                <a:tc>
                  <a:txBody>
                    <a:bodyPr/>
                    <a:lstStyle/>
                    <a:p>
                      <a:pPr algn="l"/>
                      <a:r>
                        <a:rPr lang="en-GB" dirty="0"/>
                        <a:t>Proportion of eligible contacts &lt;5 </a:t>
                      </a:r>
                      <a:r>
                        <a:rPr lang="en-GB" dirty="0" err="1"/>
                        <a:t>yrs</a:t>
                      </a:r>
                      <a:r>
                        <a:rPr lang="en-GB" dirty="0"/>
                        <a:t> started on TPT  </a:t>
                      </a:r>
                    </a:p>
                  </a:txBody>
                  <a:tcPr anchor="ct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11.3% </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73.7% </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bl>
          </a:graphicData>
        </a:graphic>
      </p:graphicFrame>
    </p:spTree>
    <p:extLst>
      <p:ext uri="{BB962C8B-B14F-4D97-AF65-F5344CB8AC3E}">
        <p14:creationId xmlns:p14="http://schemas.microsoft.com/office/powerpoint/2010/main" val="171169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a:bodyPr>
          <a:lstStyle/>
          <a:p>
            <a:r>
              <a:rPr lang="en-ZA" dirty="0"/>
              <a:t>Community-based care services</a:t>
            </a:r>
          </a:p>
        </p:txBody>
      </p:sp>
    </p:spTree>
    <p:extLst>
      <p:ext uri="{BB962C8B-B14F-4D97-AF65-F5344CB8AC3E}">
        <p14:creationId xmlns:p14="http://schemas.microsoft.com/office/powerpoint/2010/main" val="1052287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running on the side of a road">
            <a:extLst>
              <a:ext uri="{FF2B5EF4-FFF2-40B4-BE49-F238E27FC236}">
                <a16:creationId xmlns:a16="http://schemas.microsoft.com/office/drawing/2014/main" id="{75A2AC3A-102B-B68A-8108-7F1E3321EF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136" b="26654"/>
          <a:stretch/>
        </p:blipFill>
        <p:spPr>
          <a:xfrm>
            <a:off x="-2" y="-72820"/>
            <a:ext cx="12192001" cy="6930820"/>
          </a:xfrm>
          <a:prstGeom prst="rect">
            <a:avLst/>
          </a:prstGeom>
        </p:spPr>
      </p:pic>
      <p:sp>
        <p:nvSpPr>
          <p:cNvPr id="22550" name="Title 2"/>
          <p:cNvSpPr>
            <a:spLocks noGrp="1"/>
          </p:cNvSpPr>
          <p:nvPr>
            <p:ph type="title"/>
          </p:nvPr>
        </p:nvSpPr>
        <p:spPr>
          <a:xfrm>
            <a:off x="695325" y="188913"/>
            <a:ext cx="5400675" cy="1116012"/>
          </a:xfrm>
          <a:solidFill>
            <a:srgbClr val="18231A"/>
          </a:solidFill>
          <a:effectLst>
            <a:softEdge rad="304800"/>
          </a:effectLst>
        </p:spPr>
        <p:txBody>
          <a:bodyPr/>
          <a:lstStyle/>
          <a:p>
            <a:r>
              <a:rPr lang="en-US" altLang="en-AU" dirty="0">
                <a:solidFill>
                  <a:schemeClr val="bg2"/>
                </a:solidFill>
              </a:rPr>
              <a:t>  Community-based care </a:t>
            </a:r>
            <a:endParaRPr lang="en-AU" altLang="en-AU" dirty="0">
              <a:solidFill>
                <a:schemeClr val="bg2"/>
              </a:solidFill>
            </a:endParaRPr>
          </a:p>
        </p:txBody>
      </p:sp>
      <p:sp>
        <p:nvSpPr>
          <p:cNvPr id="9" name="Text Placeholder 8">
            <a:extLst>
              <a:ext uri="{FF2B5EF4-FFF2-40B4-BE49-F238E27FC236}">
                <a16:creationId xmlns:a16="http://schemas.microsoft.com/office/drawing/2014/main" id="{66F2BE57-EB40-C3E1-545C-4E993B2150CE}"/>
              </a:ext>
            </a:extLst>
          </p:cNvPr>
          <p:cNvSpPr>
            <a:spLocks noGrp="1"/>
          </p:cNvSpPr>
          <p:nvPr>
            <p:ph type="body" sz="quarter" idx="10"/>
          </p:nvPr>
        </p:nvSpPr>
        <p:spPr>
          <a:xfrm>
            <a:off x="2631173" y="1704272"/>
            <a:ext cx="3464827" cy="2500685"/>
          </a:xfrm>
          <a:solidFill>
            <a:schemeClr val="accent4"/>
          </a:solidFill>
          <a:effectLst>
            <a:outerShdw blurRad="63500" sx="102000" sy="102000" algn="ctr" rotWithShape="0">
              <a:prstClr val="black">
                <a:alpha val="40000"/>
              </a:prstClr>
            </a:outerShdw>
          </a:effectLst>
        </p:spPr>
        <p:txBody>
          <a:bodyPr anchor="ctr"/>
          <a:lstStyle/>
          <a:p>
            <a:pPr lvl="1">
              <a:spcAft>
                <a:spcPts val="300"/>
              </a:spcAft>
            </a:pPr>
            <a:r>
              <a:rPr lang="en-US" sz="1800" dirty="0">
                <a:solidFill>
                  <a:schemeClr val="bg1"/>
                </a:solidFill>
              </a:rPr>
              <a:t>Health promotion </a:t>
            </a:r>
          </a:p>
          <a:p>
            <a:pPr lvl="1">
              <a:spcAft>
                <a:spcPts val="300"/>
              </a:spcAft>
            </a:pPr>
            <a:r>
              <a:rPr lang="en-US" sz="1800" dirty="0">
                <a:solidFill>
                  <a:schemeClr val="bg1"/>
                </a:solidFill>
              </a:rPr>
              <a:t>Health education</a:t>
            </a:r>
          </a:p>
          <a:p>
            <a:pPr lvl="1">
              <a:spcAft>
                <a:spcPts val="300"/>
              </a:spcAft>
            </a:pPr>
            <a:r>
              <a:rPr lang="en-US" sz="1800" dirty="0">
                <a:solidFill>
                  <a:schemeClr val="bg1"/>
                </a:solidFill>
              </a:rPr>
              <a:t>Contact screening  </a:t>
            </a:r>
          </a:p>
          <a:p>
            <a:pPr lvl="1">
              <a:spcAft>
                <a:spcPts val="300"/>
              </a:spcAft>
            </a:pPr>
            <a:r>
              <a:rPr lang="en-US" sz="1800" dirty="0">
                <a:solidFill>
                  <a:schemeClr val="bg1"/>
                </a:solidFill>
              </a:rPr>
              <a:t>Active case finding in key populations</a:t>
            </a:r>
          </a:p>
          <a:p>
            <a:pPr lvl="1">
              <a:spcAft>
                <a:spcPts val="300"/>
              </a:spcAft>
            </a:pPr>
            <a:r>
              <a:rPr lang="en-US" sz="1800" dirty="0">
                <a:solidFill>
                  <a:schemeClr val="bg1"/>
                </a:solidFill>
              </a:rPr>
              <a:t>Patient care and support</a:t>
            </a:r>
          </a:p>
          <a:p>
            <a:pPr lvl="1">
              <a:spcAft>
                <a:spcPts val="300"/>
              </a:spcAft>
            </a:pPr>
            <a:r>
              <a:rPr lang="en-US" sz="1800" dirty="0">
                <a:solidFill>
                  <a:schemeClr val="bg1"/>
                </a:solidFill>
              </a:rPr>
              <a:t>Post-treatment social support and/or rehabilitation</a:t>
            </a:r>
          </a:p>
        </p:txBody>
      </p:sp>
      <p:pic>
        <p:nvPicPr>
          <p:cNvPr id="5" name="Picture 4">
            <a:extLst>
              <a:ext uri="{FF2B5EF4-FFF2-40B4-BE49-F238E27FC236}">
                <a16:creationId xmlns:a16="http://schemas.microsoft.com/office/drawing/2014/main" id="{8515C2E3-D605-C91A-060F-C9BFB28E5ADB}"/>
              </a:ext>
            </a:extLst>
          </p:cNvPr>
          <p:cNvPicPr>
            <a:picLocks noChangeAspect="1"/>
          </p:cNvPicPr>
          <p:nvPr/>
        </p:nvPicPr>
        <p:blipFill>
          <a:blip r:embed="rId4"/>
          <a:stretch>
            <a:fillRect/>
          </a:stretch>
        </p:blipFill>
        <p:spPr>
          <a:xfrm>
            <a:off x="695325" y="1376363"/>
            <a:ext cx="2231760" cy="3170995"/>
          </a:xfrm>
          <a:prstGeom prst="rect">
            <a:avLst/>
          </a:prstGeom>
          <a:effectLst>
            <a:outerShdw blurRad="63500" sx="102000" sy="102000" algn="ctr" rotWithShape="0">
              <a:prstClr val="black">
                <a:alpha val="40000"/>
              </a:prstClr>
            </a:outerShdw>
          </a:effectLst>
        </p:spPr>
      </p:pic>
      <p:pic>
        <p:nvPicPr>
          <p:cNvPr id="3" name="Picture 2" descr="A blue sign with white text and a gear and globe&#10;&#10;Description automatically generated">
            <a:extLst>
              <a:ext uri="{FF2B5EF4-FFF2-40B4-BE49-F238E27FC236}">
                <a16:creationId xmlns:a16="http://schemas.microsoft.com/office/drawing/2014/main" id="{F1CF6E6C-1FA4-3E97-968C-5E483397C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1999" y="-102800"/>
            <a:ext cx="1336809" cy="20466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B453DE3-E44C-B0AA-F5C7-14225F5346D3}"/>
              </a:ext>
            </a:extLst>
          </p:cNvPr>
          <p:cNvSpPr>
            <a:spLocks noGrp="1"/>
          </p:cNvSpPr>
          <p:nvPr>
            <p:ph type="title"/>
          </p:nvPr>
        </p:nvSpPr>
        <p:spPr/>
        <p:txBody>
          <a:bodyPr>
            <a:normAutofit/>
          </a:bodyPr>
          <a:lstStyle/>
          <a:p>
            <a:r>
              <a:rPr lang="en-US" dirty="0"/>
              <a:t>Evidence for community-based care : CONTACT </a:t>
            </a:r>
            <a:endParaRPr lang="en-GB" dirty="0"/>
          </a:p>
        </p:txBody>
      </p:sp>
      <p:sp>
        <p:nvSpPr>
          <p:cNvPr id="22" name="Text Placeholder 21">
            <a:extLst>
              <a:ext uri="{FF2B5EF4-FFF2-40B4-BE49-F238E27FC236}">
                <a16:creationId xmlns:a16="http://schemas.microsoft.com/office/drawing/2014/main" id="{CD8F07EF-3535-EA94-3612-B7274F145EA7}"/>
              </a:ext>
            </a:extLst>
          </p:cNvPr>
          <p:cNvSpPr>
            <a:spLocks noGrp="1"/>
          </p:cNvSpPr>
          <p:nvPr>
            <p:ph type="body" sz="quarter" idx="10"/>
          </p:nvPr>
        </p:nvSpPr>
        <p:spPr>
          <a:xfrm>
            <a:off x="695325" y="1376363"/>
            <a:ext cx="5077678" cy="4493538"/>
          </a:xfrm>
        </p:spPr>
        <p:txBody>
          <a:bodyPr/>
          <a:lstStyle/>
          <a:p>
            <a:r>
              <a:rPr lang="en-US" sz="2200" dirty="0"/>
              <a:t>Facilities randomised to provide active community-based contact investigation (intervention) and compared to usual passive facility-based approach (control).</a:t>
            </a:r>
          </a:p>
          <a:p>
            <a:pPr fontAlgn="auto">
              <a:spcAft>
                <a:spcPts val="0"/>
              </a:spcAft>
            </a:pPr>
            <a:endParaRPr lang="en-US" sz="2200" b="1" dirty="0"/>
          </a:p>
          <a:p>
            <a:pPr fontAlgn="auto">
              <a:spcAft>
                <a:spcPts val="0"/>
              </a:spcAft>
            </a:pPr>
            <a:r>
              <a:rPr lang="en-US" sz="2200" b="1" dirty="0"/>
              <a:t>TPT initiation and completion significantly more common </a:t>
            </a:r>
            <a:r>
              <a:rPr lang="en-US" sz="2200" dirty="0"/>
              <a:t>in intervention (community) arm compared to control (facility) arm: </a:t>
            </a:r>
          </a:p>
          <a:p>
            <a:pPr lvl="1"/>
            <a:r>
              <a:rPr lang="en-US" dirty="0"/>
              <a:t>80% v 62% OR 3.06 (95%CI: 1.24-7.53)</a:t>
            </a:r>
          </a:p>
          <a:p>
            <a:endParaRPr lang="en-GB" sz="2200" dirty="0"/>
          </a:p>
        </p:txBody>
      </p:sp>
      <p:sp>
        <p:nvSpPr>
          <p:cNvPr id="23" name="Text Placeholder 21">
            <a:extLst>
              <a:ext uri="{FF2B5EF4-FFF2-40B4-BE49-F238E27FC236}">
                <a16:creationId xmlns:a16="http://schemas.microsoft.com/office/drawing/2014/main" id="{3993D547-6DA7-C9A0-A7D8-42DAFE9C7A6A}"/>
              </a:ext>
            </a:extLst>
          </p:cNvPr>
          <p:cNvSpPr txBox="1">
            <a:spLocks/>
          </p:cNvSpPr>
          <p:nvPr/>
        </p:nvSpPr>
        <p:spPr>
          <a:xfrm>
            <a:off x="695325" y="4861043"/>
            <a:ext cx="10656888" cy="1446550"/>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a:ln>
                  <a:noFill/>
                </a:ln>
                <a:solidFill>
                  <a:schemeClr val="bg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bg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sz="2200" dirty="0"/>
          </a:p>
          <a:p>
            <a:pPr fontAlgn="auto">
              <a:spcAft>
                <a:spcPts val="0"/>
              </a:spcAft>
            </a:pPr>
            <a:r>
              <a:rPr lang="en-US" sz="2200" b="1" dirty="0"/>
              <a:t>Higher proportion of contacts screened for active TB: </a:t>
            </a:r>
          </a:p>
          <a:p>
            <a:pPr lvl="1" fontAlgn="auto">
              <a:spcAft>
                <a:spcPts val="0"/>
              </a:spcAft>
            </a:pPr>
            <a:r>
              <a:rPr lang="en-US" dirty="0"/>
              <a:t>82% v 47% OR 5.08 (95%CI: 2.17-11.9) with more TB cases detected </a:t>
            </a:r>
          </a:p>
          <a:p>
            <a:pPr fontAlgn="auto">
              <a:spcAft>
                <a:spcPts val="0"/>
              </a:spcAft>
            </a:pPr>
            <a:endParaRPr lang="en-GB" sz="2200" dirty="0"/>
          </a:p>
        </p:txBody>
      </p:sp>
      <p:sp>
        <p:nvSpPr>
          <p:cNvPr id="25" name="TextBox 24">
            <a:extLst>
              <a:ext uri="{FF2B5EF4-FFF2-40B4-BE49-F238E27FC236}">
                <a16:creationId xmlns:a16="http://schemas.microsoft.com/office/drawing/2014/main" id="{AAC93A6D-83DC-2644-7D79-09036BA87D21}"/>
              </a:ext>
            </a:extLst>
          </p:cNvPr>
          <p:cNvSpPr txBox="1"/>
          <p:nvPr/>
        </p:nvSpPr>
        <p:spPr>
          <a:xfrm>
            <a:off x="695326" y="6117728"/>
            <a:ext cx="10656887" cy="341632"/>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a:lnSpc>
                <a:spcPct val="80000"/>
              </a:lnSpc>
              <a:spcAft>
                <a:spcPts val="1200"/>
              </a:spcAft>
            </a:pPr>
            <a:r>
              <a:rPr lang="en-ZA" sz="1000" dirty="0">
                <a:latin typeface="+mn-lt"/>
              </a:rPr>
              <a:t>Bonnet M, Vasiliu A, Tchounga BK, et al. Effectiveness of a community-based approach for the investigation and management of children with household tuberculosis contact in Cameroon and Uganda: a cluster-randomised trial. Lancet Glob Health. 2023 Dec;11(12):e1911-e1921. doi: 10.1016/S2214-109X(23)00430-8. Epub 2023 Oct 30. PMID: 37918417.</a:t>
            </a:r>
          </a:p>
        </p:txBody>
      </p:sp>
      <p:sp>
        <p:nvSpPr>
          <p:cNvPr id="40" name="Rectangle 39">
            <a:extLst>
              <a:ext uri="{FF2B5EF4-FFF2-40B4-BE49-F238E27FC236}">
                <a16:creationId xmlns:a16="http://schemas.microsoft.com/office/drawing/2014/main" id="{E3EEBC97-E842-6D92-31D8-0B2321CC4E31}"/>
              </a:ext>
            </a:extLst>
          </p:cNvPr>
          <p:cNvSpPr/>
          <p:nvPr/>
        </p:nvSpPr>
        <p:spPr>
          <a:xfrm>
            <a:off x="9372600" y="4624479"/>
            <a:ext cx="285750" cy="261846"/>
          </a:xfrm>
          <a:prstGeom prst="rect">
            <a:avLst/>
          </a:prstGeom>
          <a:solidFill>
            <a:srgbClr val="A5A5A5"/>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C1A37675-445D-74BB-0CEC-A270E52C92A4}"/>
              </a:ext>
            </a:extLst>
          </p:cNvPr>
          <p:cNvSpPr/>
          <p:nvPr/>
        </p:nvSpPr>
        <p:spPr>
          <a:xfrm>
            <a:off x="9372600" y="4995986"/>
            <a:ext cx="285750" cy="261846"/>
          </a:xfrm>
          <a:prstGeom prst="rect">
            <a:avLst/>
          </a:prstGeom>
          <a:solidFill>
            <a:srgbClr val="76717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D66A7319-19CA-8F4F-68AF-6948FC10F992}"/>
              </a:ext>
            </a:extLst>
          </p:cNvPr>
          <p:cNvSpPr txBox="1"/>
          <p:nvPr/>
        </p:nvSpPr>
        <p:spPr>
          <a:xfrm>
            <a:off x="9658350" y="4549262"/>
            <a:ext cx="1415526" cy="369332"/>
          </a:xfrm>
          <a:prstGeom prst="rect">
            <a:avLst/>
          </a:prstGeom>
          <a:noFill/>
        </p:spPr>
        <p:txBody>
          <a:bodyPr wrap="square" rtlCol="0">
            <a:spAutoFit/>
          </a:bodyPr>
          <a:lstStyle/>
          <a:p>
            <a:r>
              <a:rPr lang="en-ZA" dirty="0"/>
              <a:t>Intervention </a:t>
            </a:r>
            <a:endParaRPr lang="en-GB" dirty="0"/>
          </a:p>
        </p:txBody>
      </p:sp>
      <p:sp>
        <p:nvSpPr>
          <p:cNvPr id="44" name="TextBox 43">
            <a:extLst>
              <a:ext uri="{FF2B5EF4-FFF2-40B4-BE49-F238E27FC236}">
                <a16:creationId xmlns:a16="http://schemas.microsoft.com/office/drawing/2014/main" id="{497C5C84-BBA8-5F3F-93B9-405DFC58F989}"/>
              </a:ext>
            </a:extLst>
          </p:cNvPr>
          <p:cNvSpPr txBox="1"/>
          <p:nvPr/>
        </p:nvSpPr>
        <p:spPr>
          <a:xfrm>
            <a:off x="9658350" y="4961260"/>
            <a:ext cx="1415526" cy="369332"/>
          </a:xfrm>
          <a:prstGeom prst="rect">
            <a:avLst/>
          </a:prstGeom>
          <a:noFill/>
        </p:spPr>
        <p:txBody>
          <a:bodyPr wrap="square" rtlCol="0">
            <a:spAutoFit/>
          </a:bodyPr>
          <a:lstStyle/>
          <a:p>
            <a:r>
              <a:rPr lang="en-ZA" dirty="0"/>
              <a:t>Control </a:t>
            </a:r>
            <a:endParaRPr lang="en-GB" dirty="0"/>
          </a:p>
        </p:txBody>
      </p:sp>
      <p:pic>
        <p:nvPicPr>
          <p:cNvPr id="3" name="Picture 2">
            <a:extLst>
              <a:ext uri="{FF2B5EF4-FFF2-40B4-BE49-F238E27FC236}">
                <a16:creationId xmlns:a16="http://schemas.microsoft.com/office/drawing/2014/main" id="{92E55866-D360-EF33-296E-4C3D8C05C86A}"/>
              </a:ext>
            </a:extLst>
          </p:cNvPr>
          <p:cNvPicPr>
            <a:picLocks noChangeAspect="1"/>
          </p:cNvPicPr>
          <p:nvPr/>
        </p:nvPicPr>
        <p:blipFill>
          <a:blip r:embed="rId3"/>
          <a:stretch>
            <a:fillRect/>
          </a:stretch>
        </p:blipFill>
        <p:spPr>
          <a:xfrm>
            <a:off x="5579257" y="1376363"/>
            <a:ext cx="6336484" cy="3021854"/>
          </a:xfrm>
          <a:prstGeom prst="rect">
            <a:avLst/>
          </a:prstGeom>
        </p:spPr>
      </p:pic>
    </p:spTree>
    <p:extLst>
      <p:ext uri="{BB962C8B-B14F-4D97-AF65-F5344CB8AC3E}">
        <p14:creationId xmlns:p14="http://schemas.microsoft.com/office/powerpoint/2010/main" val="73438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B453DE3-E44C-B0AA-F5C7-14225F5346D3}"/>
              </a:ext>
            </a:extLst>
          </p:cNvPr>
          <p:cNvSpPr>
            <a:spLocks noGrp="1"/>
          </p:cNvSpPr>
          <p:nvPr>
            <p:ph type="title"/>
          </p:nvPr>
        </p:nvSpPr>
        <p:spPr/>
        <p:txBody>
          <a:bodyPr>
            <a:normAutofit fontScale="90000"/>
          </a:bodyPr>
          <a:lstStyle/>
          <a:p>
            <a:r>
              <a:rPr lang="en-US" dirty="0"/>
              <a:t>Evidence for community-based care: CAST TB Uganda</a:t>
            </a:r>
            <a:endParaRPr lang="en-GB" dirty="0"/>
          </a:p>
        </p:txBody>
      </p:sp>
      <p:sp>
        <p:nvSpPr>
          <p:cNvPr id="4" name="Text Placeholder 3">
            <a:extLst>
              <a:ext uri="{FF2B5EF4-FFF2-40B4-BE49-F238E27FC236}">
                <a16:creationId xmlns:a16="http://schemas.microsoft.com/office/drawing/2014/main" id="{59BEE7FA-2C7E-4578-1E10-ED890217CC22}"/>
              </a:ext>
            </a:extLst>
          </p:cNvPr>
          <p:cNvSpPr>
            <a:spLocks noGrp="1"/>
          </p:cNvSpPr>
          <p:nvPr>
            <p:ph type="body" sz="quarter" idx="10"/>
          </p:nvPr>
        </p:nvSpPr>
        <p:spPr>
          <a:xfrm>
            <a:off x="695325" y="1376363"/>
            <a:ext cx="4660446" cy="4331955"/>
          </a:xfrm>
        </p:spPr>
        <p:txBody>
          <a:bodyPr/>
          <a:lstStyle/>
          <a:p>
            <a:pPr>
              <a:lnSpc>
                <a:spcPct val="80000"/>
              </a:lnSpc>
              <a:spcBef>
                <a:spcPts val="1200"/>
              </a:spcBef>
            </a:pPr>
            <a:r>
              <a:rPr lang="en-US" sz="2400" b="1" dirty="0"/>
              <a:t>Period: </a:t>
            </a:r>
            <a:r>
              <a:rPr lang="en-US" sz="2400" dirty="0"/>
              <a:t>March - September 2022</a:t>
            </a:r>
          </a:p>
          <a:p>
            <a:pPr>
              <a:lnSpc>
                <a:spcPct val="80000"/>
              </a:lnSpc>
              <a:spcBef>
                <a:spcPts val="1200"/>
              </a:spcBef>
            </a:pPr>
            <a:r>
              <a:rPr lang="en-US" sz="2400" b="1" dirty="0"/>
              <a:t>Intervention area:  </a:t>
            </a:r>
            <a:r>
              <a:rPr lang="en-US" sz="2400" dirty="0"/>
              <a:t>countrywide. </a:t>
            </a:r>
          </a:p>
          <a:p>
            <a:pPr>
              <a:lnSpc>
                <a:spcPct val="80000"/>
              </a:lnSpc>
              <a:spcBef>
                <a:spcPts val="1200"/>
              </a:spcBef>
            </a:pPr>
            <a:r>
              <a:rPr lang="en-US" sz="2400" b="1" dirty="0"/>
              <a:t>Interventions: </a:t>
            </a:r>
          </a:p>
          <a:p>
            <a:pPr lvl="1">
              <a:lnSpc>
                <a:spcPct val="80000"/>
              </a:lnSpc>
              <a:spcBef>
                <a:spcPts val="900"/>
              </a:spcBef>
            </a:pPr>
            <a:r>
              <a:rPr lang="en-US" sz="2000" dirty="0"/>
              <a:t>Community mobilisation and sensitisation</a:t>
            </a:r>
          </a:p>
          <a:p>
            <a:pPr lvl="1">
              <a:lnSpc>
                <a:spcPct val="80000"/>
              </a:lnSpc>
              <a:spcBef>
                <a:spcPts val="900"/>
              </a:spcBef>
            </a:pPr>
            <a:r>
              <a:rPr lang="en-US" sz="2000" dirty="0"/>
              <a:t>Symptom screening for TB </a:t>
            </a:r>
          </a:p>
          <a:p>
            <a:pPr lvl="1">
              <a:lnSpc>
                <a:spcPct val="80000"/>
              </a:lnSpc>
              <a:spcBef>
                <a:spcPts val="900"/>
              </a:spcBef>
            </a:pPr>
            <a:r>
              <a:rPr lang="en-US" sz="2000" dirty="0"/>
              <a:t>Testing of presumptive TB with GeneXpert®</a:t>
            </a:r>
          </a:p>
          <a:p>
            <a:pPr lvl="1">
              <a:lnSpc>
                <a:spcPct val="80000"/>
              </a:lnSpc>
              <a:spcBef>
                <a:spcPts val="900"/>
              </a:spcBef>
            </a:pPr>
            <a:r>
              <a:rPr lang="en-US" sz="2000" dirty="0"/>
              <a:t>Linkage to care for those with confirmed TB</a:t>
            </a:r>
          </a:p>
          <a:p>
            <a:pPr lvl="1">
              <a:lnSpc>
                <a:spcPct val="80000"/>
              </a:lnSpc>
              <a:spcBef>
                <a:spcPts val="900"/>
              </a:spcBef>
            </a:pPr>
            <a:r>
              <a:rPr lang="en-US" sz="2000" dirty="0"/>
              <a:t>Household contact for people diagnosed with TB and TPT initiation for eligible contacts.  </a:t>
            </a:r>
          </a:p>
        </p:txBody>
      </p:sp>
      <p:sp>
        <p:nvSpPr>
          <p:cNvPr id="11" name="Titre 5"/>
          <p:cNvSpPr txBox="1">
            <a:spLocks/>
          </p:cNvSpPr>
          <p:nvPr/>
        </p:nvSpPr>
        <p:spPr>
          <a:xfrm>
            <a:off x="-2644775" y="1776413"/>
            <a:ext cx="10656888" cy="1116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a:lstStyle>
          <a:p>
            <a:pPr fontAlgn="auto">
              <a:spcAft>
                <a:spcPts val="0"/>
              </a:spcAft>
            </a:pPr>
            <a:endParaRPr lang="fr-FR" sz="2400" dirty="0">
              <a:solidFill>
                <a:srgbClr val="005EA8"/>
              </a:solidFill>
            </a:endParaRPr>
          </a:p>
        </p:txBody>
      </p:sp>
      <p:sp>
        <p:nvSpPr>
          <p:cNvPr id="25" name="TextBox 24">
            <a:extLst>
              <a:ext uri="{FF2B5EF4-FFF2-40B4-BE49-F238E27FC236}">
                <a16:creationId xmlns:a16="http://schemas.microsoft.com/office/drawing/2014/main" id="{AAC93A6D-83DC-2644-7D79-09036BA87D21}"/>
              </a:ext>
            </a:extLst>
          </p:cNvPr>
          <p:cNvSpPr txBox="1"/>
          <p:nvPr/>
        </p:nvSpPr>
        <p:spPr>
          <a:xfrm>
            <a:off x="695326" y="6117728"/>
            <a:ext cx="10656887" cy="341632"/>
          </a:xfrm>
          <a:prstGeom prst="rect">
            <a:avLst/>
          </a:prstGeom>
          <a:solidFill>
            <a:sysClr val="window" lastClr="FFFFFF">
              <a:lumMod val="85000"/>
            </a:sysClr>
          </a:solidFill>
          <a:ln>
            <a:noFill/>
          </a:ln>
          <a:effectLst>
            <a:outerShdw blurRad="50800" dist="38100" dir="2700000" algn="tl" rotWithShape="0">
              <a:prstClr val="black">
                <a:alpha val="40000"/>
              </a:prstClr>
            </a:outerShdw>
          </a:effectLst>
        </p:spPr>
        <p:txBody>
          <a:bodyPr wrap="square" rtlCol="0">
            <a:spAutoFit/>
          </a:bodyPr>
          <a:lstStyle/>
          <a:p>
            <a:pPr>
              <a:lnSpc>
                <a:spcPct val="80000"/>
              </a:lnSpc>
              <a:spcAft>
                <a:spcPts val="1200"/>
              </a:spcAft>
            </a:pPr>
            <a:r>
              <a:rPr lang="en-GB" sz="1000" dirty="0">
                <a:latin typeface="+mn-lt"/>
              </a:rPr>
              <a:t>Turyahabwe S, Bamuloba M, Mugenyi L, Amanya G, Byaruhanga R, </a:t>
            </a:r>
            <a:r>
              <a:rPr lang="en-GB" sz="1000" dirty="0" err="1">
                <a:latin typeface="+mn-lt"/>
              </a:rPr>
              <a:t>Imoko</a:t>
            </a:r>
            <a:r>
              <a:rPr lang="en-GB" sz="1000" dirty="0">
                <a:latin typeface="+mn-lt"/>
              </a:rPr>
              <a:t> JF, </a:t>
            </a:r>
            <a:r>
              <a:rPr lang="en-GB" sz="1000" dirty="0" err="1">
                <a:latin typeface="+mn-lt"/>
              </a:rPr>
              <a:t>Nakawooya</a:t>
            </a:r>
            <a:r>
              <a:rPr lang="en-GB" sz="1000" dirty="0">
                <a:latin typeface="+mn-lt"/>
              </a:rPr>
              <a:t> M, Walusimbi S, Nidoi J, Burua A, Sekadde M. Community tuberculosis screening, testing and care, Uganda. Bulletin of the World Health Organization. 2024 Jun 6;102(6):400.</a:t>
            </a:r>
            <a:endParaRPr lang="en-ZA" sz="1000" dirty="0">
              <a:latin typeface="+mn-lt"/>
            </a:endParaRPr>
          </a:p>
        </p:txBody>
      </p:sp>
      <p:sp>
        <p:nvSpPr>
          <p:cNvPr id="6" name="TextBox 5">
            <a:extLst>
              <a:ext uri="{FF2B5EF4-FFF2-40B4-BE49-F238E27FC236}">
                <a16:creationId xmlns:a16="http://schemas.microsoft.com/office/drawing/2014/main" id="{2F72308F-88B7-D463-EB7E-8642622F369C}"/>
              </a:ext>
            </a:extLst>
          </p:cNvPr>
          <p:cNvSpPr txBox="1"/>
          <p:nvPr/>
        </p:nvSpPr>
        <p:spPr>
          <a:xfrm>
            <a:off x="6706565" y="1304925"/>
            <a:ext cx="3392557" cy="461665"/>
          </a:xfrm>
          <a:prstGeom prst="rect">
            <a:avLst/>
          </a:prstGeom>
          <a:noFill/>
        </p:spPr>
        <p:txBody>
          <a:bodyPr wrap="square" rtlCol="0">
            <a:spAutoFit/>
          </a:bodyPr>
          <a:lstStyle/>
          <a:p>
            <a:pPr algn="ctr"/>
            <a:r>
              <a:rPr lang="en-GB" sz="2400" b="1" dirty="0"/>
              <a:t>Results </a:t>
            </a:r>
          </a:p>
        </p:txBody>
      </p:sp>
      <p:graphicFrame>
        <p:nvGraphicFramePr>
          <p:cNvPr id="3" name="Table Placeholder 5">
            <a:extLst>
              <a:ext uri="{FF2B5EF4-FFF2-40B4-BE49-F238E27FC236}">
                <a16:creationId xmlns:a16="http://schemas.microsoft.com/office/drawing/2014/main" id="{979791EA-F6E6-EB48-C111-5251CD6AC211}"/>
              </a:ext>
            </a:extLst>
          </p:cNvPr>
          <p:cNvGraphicFramePr>
            <a:graphicFrameLocks/>
          </p:cNvGraphicFramePr>
          <p:nvPr>
            <p:extLst>
              <p:ext uri="{D42A27DB-BD31-4B8C-83A1-F6EECF244321}">
                <p14:modId xmlns:p14="http://schemas.microsoft.com/office/powerpoint/2010/main" val="774197522"/>
              </p:ext>
            </p:extLst>
          </p:nvPr>
        </p:nvGraphicFramePr>
        <p:xfrm>
          <a:off x="5355771" y="1776413"/>
          <a:ext cx="6094146" cy="3502959"/>
        </p:xfrm>
        <a:graphic>
          <a:graphicData uri="http://schemas.openxmlformats.org/drawingml/2006/table">
            <a:tbl>
              <a:tblPr firstRow="1" bandRow="1"/>
              <a:tblGrid>
                <a:gridCol w="2495624">
                  <a:extLst>
                    <a:ext uri="{9D8B030D-6E8A-4147-A177-3AD203B41FA5}">
                      <a16:colId xmlns:a16="http://schemas.microsoft.com/office/drawing/2014/main" val="1121367642"/>
                    </a:ext>
                  </a:extLst>
                </a:gridCol>
                <a:gridCol w="1728033">
                  <a:extLst>
                    <a:ext uri="{9D8B030D-6E8A-4147-A177-3AD203B41FA5}">
                      <a16:colId xmlns:a16="http://schemas.microsoft.com/office/drawing/2014/main" val="302585313"/>
                    </a:ext>
                  </a:extLst>
                </a:gridCol>
                <a:gridCol w="1870489">
                  <a:extLst>
                    <a:ext uri="{9D8B030D-6E8A-4147-A177-3AD203B41FA5}">
                      <a16:colId xmlns:a16="http://schemas.microsoft.com/office/drawing/2014/main" val="3261044090"/>
                    </a:ext>
                  </a:extLst>
                </a:gridCol>
              </a:tblGrid>
              <a:tr h="571799">
                <a:tc>
                  <a:txBody>
                    <a:bodyPr/>
                    <a:lstStyle/>
                    <a:p>
                      <a:pPr algn="ctr"/>
                      <a:r>
                        <a:rPr lang="en-GB" sz="2000" b="1" dirty="0">
                          <a:solidFill>
                            <a:schemeClr val="bg2"/>
                          </a:solidFill>
                        </a:rPr>
                        <a:t>Indicator </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sz="2000" b="1" dirty="0">
                          <a:solidFill>
                            <a:schemeClr val="bg2"/>
                          </a:solidFill>
                        </a:rPr>
                        <a:t>March  </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sz="2000" b="1" dirty="0">
                          <a:solidFill>
                            <a:schemeClr val="bg2"/>
                          </a:solidFill>
                        </a:rPr>
                        <a:t>September</a:t>
                      </a: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p>
                      <a:pPr algn="l"/>
                      <a:r>
                        <a:rPr lang="en-GB" dirty="0"/>
                        <a:t>Screened for TB </a:t>
                      </a:r>
                    </a:p>
                  </a:txBody>
                  <a:tcPr anchor="b">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1,289,213 </a:t>
                      </a:r>
                    </a:p>
                  </a:txBody>
                  <a:tcPr anchor="b">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5,134,056 </a:t>
                      </a:r>
                    </a:p>
                  </a:txBody>
                  <a:tcPr anchor="b">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p>
                      <a:pPr algn="l"/>
                      <a:r>
                        <a:rPr lang="en-GB" dirty="0"/>
                        <a:t>Presumptive TB among  screened </a:t>
                      </a:r>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dirty="0"/>
                        <a:t>179,144 </a:t>
                      </a:r>
                      <a:r>
                        <a:rPr lang="en-GB" b="1" dirty="0"/>
                        <a:t>(13%)</a:t>
                      </a:r>
                    </a:p>
                  </a:txBody>
                  <a:tcPr anchor="b">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dirty="0"/>
                        <a:t>428,444 </a:t>
                      </a:r>
                      <a:r>
                        <a:rPr lang="en-GB" b="1" dirty="0"/>
                        <a:t>(8.3%)</a:t>
                      </a:r>
                    </a:p>
                  </a:txBody>
                  <a:tcPr anchor="b">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370840">
                <a:tc>
                  <a:txBody>
                    <a:bodyPr/>
                    <a:lstStyle/>
                    <a:p>
                      <a:pPr algn="l"/>
                      <a:r>
                        <a:rPr lang="en-GB" dirty="0"/>
                        <a:t>Presumptive TB tested with </a:t>
                      </a:r>
                      <a:r>
                        <a:rPr lang="en-GB" dirty="0" err="1"/>
                        <a:t>Xpert</a:t>
                      </a:r>
                      <a:endParaRPr lang="en-GB" dirty="0"/>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134,595 </a:t>
                      </a:r>
                      <a:r>
                        <a:rPr lang="en-GB" b="1" dirty="0"/>
                        <a:t>(75%)</a:t>
                      </a:r>
                    </a:p>
                  </a:txBody>
                  <a:tcPr anchor="b">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297,532 </a:t>
                      </a:r>
                      <a:r>
                        <a:rPr lang="en-GB" b="1" dirty="0"/>
                        <a:t>(69.4%)</a:t>
                      </a:r>
                    </a:p>
                  </a:txBody>
                  <a:tcPr anchor="b">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70840">
                <a:tc>
                  <a:txBody>
                    <a:bodyPr/>
                    <a:lstStyle/>
                    <a:p>
                      <a:pPr algn="l"/>
                      <a:r>
                        <a:rPr lang="en-GB" dirty="0"/>
                        <a:t>Persons diagnosed with TB </a:t>
                      </a:r>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GB" dirty="0"/>
                        <a:t>4043 </a:t>
                      </a:r>
                      <a:r>
                        <a:rPr lang="en-GB" b="1" dirty="0"/>
                        <a:t>(2.3%)</a:t>
                      </a:r>
                    </a:p>
                  </a:txBody>
                  <a:tcPr anchor="b">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GB" dirty="0"/>
                        <a:t>7144 </a:t>
                      </a:r>
                      <a:r>
                        <a:rPr lang="en-GB" b="1" dirty="0"/>
                        <a:t>(1.7%)</a:t>
                      </a:r>
                    </a:p>
                  </a:txBody>
                  <a:tcPr anchor="b">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r h="370840">
                <a:tc>
                  <a:txBody>
                    <a:bodyPr/>
                    <a:lstStyle/>
                    <a:p>
                      <a:pPr algn="l"/>
                      <a:r>
                        <a:rPr lang="en-GB" dirty="0"/>
                        <a:t>Persons started on TB Treatment </a:t>
                      </a:r>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3710 </a:t>
                      </a:r>
                      <a:r>
                        <a:rPr lang="en-GB" b="1" dirty="0"/>
                        <a:t>(91.8%)</a:t>
                      </a:r>
                    </a:p>
                  </a:txBody>
                  <a:tcPr anchor="b">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dirty="0"/>
                        <a:t>5942 </a:t>
                      </a:r>
                      <a:r>
                        <a:rPr lang="en-GB" b="1" dirty="0"/>
                        <a:t>(83.2%)</a:t>
                      </a:r>
                    </a:p>
                  </a:txBody>
                  <a:tcPr anchor="b">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bl>
          </a:graphicData>
        </a:graphic>
      </p:graphicFrame>
    </p:spTree>
    <p:extLst>
      <p:ext uri="{BB962C8B-B14F-4D97-AF65-F5344CB8AC3E}">
        <p14:creationId xmlns:p14="http://schemas.microsoft.com/office/powerpoint/2010/main" val="219932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a:bodyPr>
          <a:lstStyle/>
          <a:p>
            <a:r>
              <a:rPr lang="en-US" dirty="0"/>
              <a:t>Private sector engagement </a:t>
            </a:r>
            <a:endParaRPr lang="en-ZA" dirty="0"/>
          </a:p>
        </p:txBody>
      </p:sp>
    </p:spTree>
    <p:extLst>
      <p:ext uri="{BB962C8B-B14F-4D97-AF65-F5344CB8AC3E}">
        <p14:creationId xmlns:p14="http://schemas.microsoft.com/office/powerpoint/2010/main" val="295898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0" name="Title 2"/>
          <p:cNvSpPr>
            <a:spLocks noGrp="1"/>
          </p:cNvSpPr>
          <p:nvPr>
            <p:ph type="title"/>
          </p:nvPr>
        </p:nvSpPr>
        <p:spPr>
          <a:xfrm>
            <a:off x="695325" y="188913"/>
            <a:ext cx="10656888" cy="823458"/>
          </a:xfrm>
        </p:spPr>
        <p:txBody>
          <a:bodyPr/>
          <a:lstStyle/>
          <a:p>
            <a:r>
              <a:rPr lang="en-US" altLang="en-AU" dirty="0"/>
              <a:t>The role of the private sector </a:t>
            </a:r>
            <a:endParaRPr lang="en-AU" altLang="en-AU" dirty="0"/>
          </a:p>
        </p:txBody>
      </p:sp>
      <p:grpSp>
        <p:nvGrpSpPr>
          <p:cNvPr id="4" name="Group 3">
            <a:extLst>
              <a:ext uri="{FF2B5EF4-FFF2-40B4-BE49-F238E27FC236}">
                <a16:creationId xmlns:a16="http://schemas.microsoft.com/office/drawing/2014/main" id="{862CD69E-D85E-6B89-6E07-527057C9ED75}"/>
              </a:ext>
            </a:extLst>
          </p:cNvPr>
          <p:cNvGrpSpPr/>
          <p:nvPr/>
        </p:nvGrpSpPr>
        <p:grpSpPr>
          <a:xfrm>
            <a:off x="6096000" y="1984991"/>
            <a:ext cx="4697384" cy="3215370"/>
            <a:chOff x="2255053" y="1543746"/>
            <a:chExt cx="6812455" cy="4333179"/>
          </a:xfrm>
        </p:grpSpPr>
        <p:pic>
          <p:nvPicPr>
            <p:cNvPr id="3" name="Picture 2">
              <a:extLst>
                <a:ext uri="{FF2B5EF4-FFF2-40B4-BE49-F238E27FC236}">
                  <a16:creationId xmlns:a16="http://schemas.microsoft.com/office/drawing/2014/main" id="{DB4207A4-0AC1-4646-93E2-E81C5BB32CAA}"/>
                </a:ext>
              </a:extLst>
            </p:cNvPr>
            <p:cNvPicPr>
              <a:picLocks noChangeAspect="1"/>
            </p:cNvPicPr>
            <p:nvPr/>
          </p:nvPicPr>
          <p:blipFill>
            <a:blip r:embed="rId3"/>
            <a:stretch>
              <a:fillRect/>
            </a:stretch>
          </p:blipFill>
          <p:spPr>
            <a:xfrm>
              <a:off x="2255053" y="1543746"/>
              <a:ext cx="3043740" cy="433317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331B5BC6-E331-46CF-8E2B-69FF2C8994F0}"/>
                </a:ext>
              </a:extLst>
            </p:cNvPr>
            <p:cNvPicPr>
              <a:picLocks noChangeAspect="1"/>
            </p:cNvPicPr>
            <p:nvPr/>
          </p:nvPicPr>
          <p:blipFill>
            <a:blip r:embed="rId4"/>
            <a:stretch>
              <a:fillRect/>
            </a:stretch>
          </p:blipFill>
          <p:spPr>
            <a:xfrm>
              <a:off x="6023769" y="1543746"/>
              <a:ext cx="3043739" cy="4304166"/>
            </a:xfrm>
            <a:prstGeom prst="rect">
              <a:avLst/>
            </a:prstGeom>
            <a:effectLst>
              <a:outerShdw blurRad="63500" sx="102000" sy="102000" algn="ctr" rotWithShape="0">
                <a:prstClr val="black">
                  <a:alpha val="40000"/>
                </a:prstClr>
              </a:outerShdw>
            </a:effectLst>
          </p:spPr>
        </p:pic>
      </p:grpSp>
      <p:pic>
        <p:nvPicPr>
          <p:cNvPr id="5" name="Picture 4" descr="A group of women looking out of a green door&#10;&#10;Description automatically generated">
            <a:extLst>
              <a:ext uri="{FF2B5EF4-FFF2-40B4-BE49-F238E27FC236}">
                <a16:creationId xmlns:a16="http://schemas.microsoft.com/office/drawing/2014/main" id="{AA34677B-6F9F-1F3F-1E7F-B489BFE47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632" y="1362611"/>
            <a:ext cx="3640828" cy="4864194"/>
          </a:xfrm>
          <a:prstGeom prst="rect">
            <a:avLst/>
          </a:prstGeom>
        </p:spPr>
      </p:pic>
    </p:spTree>
    <p:extLst>
      <p:ext uri="{BB962C8B-B14F-4D97-AF65-F5344CB8AC3E}">
        <p14:creationId xmlns:p14="http://schemas.microsoft.com/office/powerpoint/2010/main" val="3114260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BE52767-0C0C-1A9F-CD8F-586140D2D17B}"/>
              </a:ext>
            </a:extLst>
          </p:cNvPr>
          <p:cNvSpPr txBox="1"/>
          <p:nvPr/>
        </p:nvSpPr>
        <p:spPr>
          <a:xfrm>
            <a:off x="695325" y="6105525"/>
            <a:ext cx="10656888" cy="400110"/>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GB" sz="1000" dirty="0"/>
              <a:t>Khan AJ, </a:t>
            </a:r>
            <a:r>
              <a:rPr lang="en-GB" sz="1000" dirty="0" err="1"/>
              <a:t>Khowaja</a:t>
            </a:r>
            <a:r>
              <a:rPr lang="en-GB" sz="1000" dirty="0"/>
              <a:t> S, Khan FS, Qazi F, </a:t>
            </a:r>
            <a:r>
              <a:rPr lang="en-GB" sz="1000" dirty="0" err="1"/>
              <a:t>Lotia</a:t>
            </a:r>
            <a:r>
              <a:rPr lang="en-GB" sz="1000" dirty="0"/>
              <a:t> I, Habib A, Mohammed S, Khan U, Amanullah F, Hussain H, Becerra MC. Engaging the private sector to increase tuberculosis case detection: an impact evaluation study. The Lancet infectious diseases. 2012 Aug 1;12(8):608-16.</a:t>
            </a:r>
          </a:p>
        </p:txBody>
      </p:sp>
      <p:sp>
        <p:nvSpPr>
          <p:cNvPr id="4" name="Title 2">
            <a:extLst>
              <a:ext uri="{FF2B5EF4-FFF2-40B4-BE49-F238E27FC236}">
                <a16:creationId xmlns:a16="http://schemas.microsoft.com/office/drawing/2014/main" id="{0FCD8743-C216-03A0-B0F6-3630FBED8FC6}"/>
              </a:ext>
            </a:extLst>
          </p:cNvPr>
          <p:cNvSpPr txBox="1">
            <a:spLocks/>
          </p:cNvSpPr>
          <p:nvPr/>
        </p:nvSpPr>
        <p:spPr>
          <a:xfrm>
            <a:off x="695325" y="188913"/>
            <a:ext cx="10656888" cy="1116012"/>
          </a:xfrm>
          <a:prstGeom prst="rect">
            <a:avLst/>
          </a:prstGeom>
        </p:spPr>
        <p:txBody>
          <a:bodyPr/>
          <a:lst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a:lstStyle>
          <a:p>
            <a:pPr fontAlgn="auto">
              <a:spcAft>
                <a:spcPts val="0"/>
              </a:spcAft>
            </a:pPr>
            <a:endParaRPr lang="en-AU" altLang="en-AU" dirty="0"/>
          </a:p>
        </p:txBody>
      </p:sp>
      <p:graphicFrame>
        <p:nvGraphicFramePr>
          <p:cNvPr id="2" name="Table Placeholder 5">
            <a:extLst>
              <a:ext uri="{FF2B5EF4-FFF2-40B4-BE49-F238E27FC236}">
                <a16:creationId xmlns:a16="http://schemas.microsoft.com/office/drawing/2014/main" id="{19F272FE-FDD1-DA7F-49E5-E2A55C5836C5}"/>
              </a:ext>
            </a:extLst>
          </p:cNvPr>
          <p:cNvGraphicFramePr>
            <a:graphicFrameLocks/>
          </p:cNvGraphicFramePr>
          <p:nvPr>
            <p:extLst>
              <p:ext uri="{D42A27DB-BD31-4B8C-83A1-F6EECF244321}">
                <p14:modId xmlns:p14="http://schemas.microsoft.com/office/powerpoint/2010/main" val="1151440040"/>
              </p:ext>
            </p:extLst>
          </p:nvPr>
        </p:nvGraphicFramePr>
        <p:xfrm>
          <a:off x="6558199" y="1630852"/>
          <a:ext cx="4794014" cy="4023360"/>
        </p:xfrm>
        <a:graphic>
          <a:graphicData uri="http://schemas.openxmlformats.org/drawingml/2006/table">
            <a:tbl>
              <a:tblPr firstRow="1" bandRow="1"/>
              <a:tblGrid>
                <a:gridCol w="1963205">
                  <a:extLst>
                    <a:ext uri="{9D8B030D-6E8A-4147-A177-3AD203B41FA5}">
                      <a16:colId xmlns:a16="http://schemas.microsoft.com/office/drawing/2014/main" val="1121367642"/>
                    </a:ext>
                  </a:extLst>
                </a:gridCol>
                <a:gridCol w="1359372">
                  <a:extLst>
                    <a:ext uri="{9D8B030D-6E8A-4147-A177-3AD203B41FA5}">
                      <a16:colId xmlns:a16="http://schemas.microsoft.com/office/drawing/2014/main" val="302585313"/>
                    </a:ext>
                  </a:extLst>
                </a:gridCol>
                <a:gridCol w="1471437">
                  <a:extLst>
                    <a:ext uri="{9D8B030D-6E8A-4147-A177-3AD203B41FA5}">
                      <a16:colId xmlns:a16="http://schemas.microsoft.com/office/drawing/2014/main" val="3261044090"/>
                    </a:ext>
                  </a:extLst>
                </a:gridCol>
              </a:tblGrid>
              <a:tr h="571799">
                <a:tc>
                  <a:txBody>
                    <a:bodyPr/>
                    <a:lstStyle/>
                    <a:p>
                      <a:pPr algn="ctr"/>
                      <a:r>
                        <a:rPr lang="en-GB" sz="2000" b="1" i="0" dirty="0">
                          <a:solidFill>
                            <a:schemeClr val="bg2"/>
                          </a:solidFill>
                        </a:rPr>
                        <a:t>Indicator </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sz="2000" b="1" i="0" dirty="0">
                          <a:solidFill>
                            <a:schemeClr val="bg2"/>
                          </a:solidFill>
                        </a:rPr>
                        <a:t>Private clinics </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GB" sz="2000" b="1" i="0" dirty="0">
                          <a:solidFill>
                            <a:schemeClr val="bg2"/>
                          </a:solidFill>
                        </a:rPr>
                        <a:t>Hospital</a:t>
                      </a: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p>
                      <a:pPr algn="l"/>
                      <a:r>
                        <a:rPr lang="en-GB" sz="2000" dirty="0"/>
                        <a:t>Individuals screened for TB </a:t>
                      </a:r>
                    </a:p>
                  </a:txBody>
                  <a:tcPr anchor="b">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2000" dirty="0"/>
                        <a:t>388,196 </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2000" dirty="0"/>
                        <a:t>81,700 </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p>
                      <a:pPr algn="l"/>
                      <a:r>
                        <a:rPr lang="en-GB" sz="2000" dirty="0"/>
                        <a:t>Proportion of presumptive TB among individuals screened </a:t>
                      </a:r>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sz="2000" dirty="0"/>
                        <a:t>6089</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GB" sz="2000" dirty="0"/>
                        <a:t>2405</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370840">
                <a:tc>
                  <a:txBody>
                    <a:bodyPr/>
                    <a:lstStyle/>
                    <a:p>
                      <a:pPr algn="l"/>
                      <a:r>
                        <a:rPr lang="en-GB" sz="2000" dirty="0"/>
                        <a:t>No. of patients diagnosed with TB</a:t>
                      </a:r>
                    </a:p>
                  </a:txBody>
                  <a:tcPr anchor="b">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2000" dirty="0"/>
                        <a:t>603</a:t>
                      </a:r>
                    </a:p>
                  </a:txBody>
                  <a:tcPr anchor="ct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2000" dirty="0"/>
                        <a:t>273</a:t>
                      </a:r>
                    </a:p>
                  </a:txBody>
                  <a:tcPr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bl>
          </a:graphicData>
        </a:graphic>
      </p:graphicFrame>
      <p:sp>
        <p:nvSpPr>
          <p:cNvPr id="7" name="Title 6">
            <a:extLst>
              <a:ext uri="{FF2B5EF4-FFF2-40B4-BE49-F238E27FC236}">
                <a16:creationId xmlns:a16="http://schemas.microsoft.com/office/drawing/2014/main" id="{BCA89A17-5D81-1693-BD3D-8FB9F3A37DEF}"/>
              </a:ext>
            </a:extLst>
          </p:cNvPr>
          <p:cNvSpPr>
            <a:spLocks noGrp="1"/>
          </p:cNvSpPr>
          <p:nvPr>
            <p:ph type="title"/>
          </p:nvPr>
        </p:nvSpPr>
        <p:spPr/>
        <p:txBody>
          <a:bodyPr>
            <a:normAutofit/>
          </a:bodyPr>
          <a:lstStyle/>
          <a:p>
            <a:r>
              <a:rPr lang="en-US" altLang="en-AU" dirty="0"/>
              <a:t>Evidence for the role of the private sector </a:t>
            </a:r>
            <a:endParaRPr lang="en-GB" dirty="0"/>
          </a:p>
        </p:txBody>
      </p:sp>
      <p:sp>
        <p:nvSpPr>
          <p:cNvPr id="6" name="Text Placeholder 5">
            <a:extLst>
              <a:ext uri="{FF2B5EF4-FFF2-40B4-BE49-F238E27FC236}">
                <a16:creationId xmlns:a16="http://schemas.microsoft.com/office/drawing/2014/main" id="{DF7823A6-ABF3-89ED-CD2A-A51942F563B2}"/>
              </a:ext>
            </a:extLst>
          </p:cNvPr>
          <p:cNvSpPr>
            <a:spLocks noGrp="1"/>
          </p:cNvSpPr>
          <p:nvPr>
            <p:ph type="body" sz="quarter" idx="10"/>
          </p:nvPr>
        </p:nvSpPr>
        <p:spPr>
          <a:xfrm>
            <a:off x="695325" y="1376363"/>
            <a:ext cx="5705475" cy="4567404"/>
          </a:xfrm>
        </p:spPr>
        <p:txBody>
          <a:bodyPr/>
          <a:lstStyle/>
          <a:p>
            <a:pPr>
              <a:lnSpc>
                <a:spcPct val="80000"/>
              </a:lnSpc>
              <a:spcBef>
                <a:spcPts val="900"/>
              </a:spcBef>
            </a:pPr>
            <a:r>
              <a:rPr lang="en-US" sz="2200" b="1" dirty="0"/>
              <a:t>Period</a:t>
            </a:r>
            <a:r>
              <a:rPr lang="en-US" sz="2200" dirty="0"/>
              <a:t>: January - December 2011</a:t>
            </a:r>
          </a:p>
          <a:p>
            <a:pPr>
              <a:lnSpc>
                <a:spcPct val="80000"/>
              </a:lnSpc>
              <a:spcBef>
                <a:spcPts val="1800"/>
              </a:spcBef>
            </a:pPr>
            <a:r>
              <a:rPr lang="en-US" sz="2200" b="1" dirty="0"/>
              <a:t>Intervention area:  </a:t>
            </a:r>
            <a:r>
              <a:rPr lang="en-US" sz="2200" dirty="0"/>
              <a:t>54 private clinics and one private hospital in Karachi, Pakistan. </a:t>
            </a:r>
          </a:p>
          <a:p>
            <a:pPr>
              <a:lnSpc>
                <a:spcPct val="80000"/>
              </a:lnSpc>
              <a:spcBef>
                <a:spcPts val="1800"/>
              </a:spcBef>
            </a:pPr>
            <a:r>
              <a:rPr lang="en-US" sz="2200" b="1" dirty="0"/>
              <a:t>Interventions</a:t>
            </a:r>
            <a:r>
              <a:rPr lang="en-US" sz="2000" b="1" dirty="0"/>
              <a:t>: </a:t>
            </a:r>
          </a:p>
          <a:p>
            <a:pPr marL="609600" lvl="1" indent="-342900">
              <a:lnSpc>
                <a:spcPct val="80000"/>
              </a:lnSpc>
              <a:buAutoNum type="alphaLcParenR"/>
            </a:pPr>
            <a:r>
              <a:rPr lang="en-US" sz="2000" dirty="0"/>
              <a:t>TB screening at private clinics and the outpatient department of hospital and by lay providers using an interactive algorithm on mobile phones </a:t>
            </a:r>
          </a:p>
          <a:p>
            <a:pPr marL="609600" lvl="1" indent="-342900">
              <a:lnSpc>
                <a:spcPct val="80000"/>
              </a:lnSpc>
              <a:spcBef>
                <a:spcPts val="900"/>
              </a:spcBef>
              <a:buAutoNum type="alphaLcParenR"/>
            </a:pPr>
            <a:r>
              <a:rPr lang="en-US" sz="2000" dirty="0"/>
              <a:t>Referral of symptomatic patients for TB testing </a:t>
            </a:r>
          </a:p>
          <a:p>
            <a:pPr>
              <a:lnSpc>
                <a:spcPct val="80000"/>
              </a:lnSpc>
              <a:spcBef>
                <a:spcPts val="1800"/>
              </a:spcBef>
            </a:pPr>
            <a:r>
              <a:rPr lang="en-US" sz="2000" b="1" dirty="0"/>
              <a:t> Results:</a:t>
            </a:r>
          </a:p>
          <a:p>
            <a:pPr lvl="1">
              <a:lnSpc>
                <a:spcPct val="80000"/>
              </a:lnSpc>
            </a:pPr>
            <a:r>
              <a:rPr lang="en-US" sz="2000" dirty="0"/>
              <a:t>Two-fold increase in case notification in the intervention clinics and hospitals compared to the twelve months prior to the intervention</a:t>
            </a:r>
          </a:p>
          <a:p>
            <a:pPr lvl="1">
              <a:lnSpc>
                <a:spcPct val="80000"/>
              </a:lnSpc>
              <a:spcBef>
                <a:spcPts val="900"/>
              </a:spcBef>
            </a:pPr>
            <a:r>
              <a:rPr lang="en-US" sz="2000" dirty="0"/>
              <a:t>Seven-fold increase in child TB notifications</a:t>
            </a:r>
            <a:r>
              <a:rPr lang="en-US" sz="1800" dirty="0"/>
              <a:t> </a:t>
            </a:r>
            <a:endParaRPr lang="en-GB" sz="1800" dirty="0"/>
          </a:p>
        </p:txBody>
      </p:sp>
    </p:spTree>
    <p:extLst>
      <p:ext uri="{BB962C8B-B14F-4D97-AF65-F5344CB8AC3E}">
        <p14:creationId xmlns:p14="http://schemas.microsoft.com/office/powerpoint/2010/main" val="360032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1677360" y="1619104"/>
            <a:ext cx="10193466" cy="4558071"/>
          </a:xfrm>
        </p:spPr>
        <p:txBody>
          <a:bodyPr vert="horz" lIns="91440" tIns="45720" rIns="91440" bIns="45720" rtlCol="0" anchor="t">
            <a:normAutofit lnSpcReduction="10000"/>
          </a:bodyPr>
          <a:lstStyle/>
          <a:p>
            <a:pPr>
              <a:spcAft>
                <a:spcPts val="900"/>
              </a:spcAft>
            </a:pPr>
            <a:r>
              <a:rPr lang="en-ZA" dirty="0"/>
              <a:t>Introduction and universal health coverage (UHC) </a:t>
            </a:r>
          </a:p>
          <a:p>
            <a:pPr>
              <a:spcAft>
                <a:spcPts val="900"/>
              </a:spcAft>
            </a:pPr>
            <a:r>
              <a:rPr lang="en-ZA" dirty="0"/>
              <a:t>Rationale for alternative models of care </a:t>
            </a:r>
          </a:p>
          <a:p>
            <a:pPr>
              <a:spcAft>
                <a:spcPts val="900"/>
              </a:spcAft>
            </a:pPr>
            <a:r>
              <a:rPr lang="en-ZA" dirty="0"/>
              <a:t>Decentralised care </a:t>
            </a:r>
          </a:p>
          <a:p>
            <a:pPr>
              <a:spcAft>
                <a:spcPts val="900"/>
              </a:spcAft>
            </a:pPr>
            <a:r>
              <a:rPr lang="en-ZA" dirty="0"/>
              <a:t>Integrated family-centred care </a:t>
            </a:r>
          </a:p>
          <a:p>
            <a:pPr>
              <a:spcAft>
                <a:spcPts val="900"/>
              </a:spcAft>
            </a:pPr>
            <a:r>
              <a:rPr lang="en-ZA" dirty="0"/>
              <a:t>Community-based care  </a:t>
            </a:r>
          </a:p>
          <a:p>
            <a:pPr>
              <a:spcAft>
                <a:spcPts val="900"/>
              </a:spcAft>
            </a:pPr>
            <a:r>
              <a:rPr lang="en-ZA" dirty="0"/>
              <a:t>Private sector engagement </a:t>
            </a:r>
          </a:p>
          <a:p>
            <a:pPr>
              <a:spcAft>
                <a:spcPts val="900"/>
              </a:spcAft>
            </a:pPr>
            <a:r>
              <a:rPr lang="en-ZA" dirty="0"/>
              <a:t>Differentiated service delivery models </a:t>
            </a:r>
          </a:p>
          <a:p>
            <a:pPr>
              <a:spcAft>
                <a:spcPts val="900"/>
              </a:spcAft>
            </a:pPr>
            <a:r>
              <a:rPr lang="en-ZA" dirty="0"/>
              <a:t>Case study: designing a decentralised model for a TB programme</a:t>
            </a:r>
            <a:endParaRPr lang="en-ZA" dirty="0">
              <a:cs typeface="Calibri"/>
            </a:endParaRPr>
          </a:p>
          <a:p>
            <a:pPr>
              <a:spcAft>
                <a:spcPts val="900"/>
              </a:spcAft>
            </a:pPr>
            <a:r>
              <a:rPr lang="en-ZA" dirty="0"/>
              <a:t>Conclusion </a:t>
            </a:r>
            <a:endParaRPr lang="en-ZA" dirty="0">
              <a:cs typeface="Calibri"/>
            </a:endParaRPr>
          </a:p>
          <a:p>
            <a:endParaRPr lang="en-ZA" dirty="0"/>
          </a:p>
        </p:txBody>
      </p:sp>
    </p:spTree>
    <p:extLst>
      <p:ext uri="{BB962C8B-B14F-4D97-AF65-F5344CB8AC3E}">
        <p14:creationId xmlns:p14="http://schemas.microsoft.com/office/powerpoint/2010/main" val="118757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Differentiated Service Delivery Models</a:t>
            </a:r>
          </a:p>
        </p:txBody>
      </p:sp>
    </p:spTree>
    <p:extLst>
      <p:ext uri="{BB962C8B-B14F-4D97-AF65-F5344CB8AC3E}">
        <p14:creationId xmlns:p14="http://schemas.microsoft.com/office/powerpoint/2010/main" val="2520137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0" name="Title 2"/>
          <p:cNvSpPr>
            <a:spLocks noGrp="1"/>
          </p:cNvSpPr>
          <p:nvPr>
            <p:ph type="title"/>
          </p:nvPr>
        </p:nvSpPr>
        <p:spPr>
          <a:xfrm>
            <a:off x="695325" y="188913"/>
            <a:ext cx="11231632" cy="1116012"/>
          </a:xfrm>
        </p:spPr>
        <p:txBody>
          <a:bodyPr>
            <a:normAutofit fontScale="90000"/>
          </a:bodyPr>
          <a:lstStyle/>
          <a:p>
            <a:r>
              <a:rPr lang="en-US" altLang="en-AU" dirty="0"/>
              <a:t>DSD models: considerations for people with TB, TB infection and special groups</a:t>
            </a:r>
            <a:endParaRPr lang="en-AU" altLang="en-AU" dirty="0"/>
          </a:p>
        </p:txBody>
      </p:sp>
      <p:sp>
        <p:nvSpPr>
          <p:cNvPr id="21" name="Text Placeholder 20">
            <a:extLst>
              <a:ext uri="{FF2B5EF4-FFF2-40B4-BE49-F238E27FC236}">
                <a16:creationId xmlns:a16="http://schemas.microsoft.com/office/drawing/2014/main" id="{6A318669-77E4-CF54-EFA1-54BB69D52EC8}"/>
              </a:ext>
            </a:extLst>
          </p:cNvPr>
          <p:cNvSpPr>
            <a:spLocks noGrp="1"/>
          </p:cNvSpPr>
          <p:nvPr>
            <p:ph type="body" sz="quarter" idx="10"/>
          </p:nvPr>
        </p:nvSpPr>
        <p:spPr>
          <a:xfrm>
            <a:off x="695325" y="5007501"/>
            <a:ext cx="10656888" cy="707886"/>
          </a:xfrm>
        </p:spPr>
        <p:txBody>
          <a:bodyPr/>
          <a:lstStyle/>
          <a:p>
            <a:pPr marL="0" indent="0" algn="ctr">
              <a:buNone/>
            </a:pPr>
            <a:r>
              <a:rPr lang="en-GB" sz="2000" dirty="0"/>
              <a:t>Differentiated service delivery varies -  different models respond to context-specific needs of different groups of people.  These models aim to enhance person-centred services.   </a:t>
            </a:r>
            <a:endParaRPr lang="en-US" sz="2000" dirty="0"/>
          </a:p>
        </p:txBody>
      </p:sp>
      <p:pic>
        <p:nvPicPr>
          <p:cNvPr id="4" name="Picture 3">
            <a:extLst>
              <a:ext uri="{FF2B5EF4-FFF2-40B4-BE49-F238E27FC236}">
                <a16:creationId xmlns:a16="http://schemas.microsoft.com/office/drawing/2014/main" id="{688A8633-606A-2A61-0AB4-416A019CEC08}"/>
              </a:ext>
            </a:extLst>
          </p:cNvPr>
          <p:cNvPicPr>
            <a:picLocks noChangeAspect="1"/>
          </p:cNvPicPr>
          <p:nvPr/>
        </p:nvPicPr>
        <p:blipFill>
          <a:blip r:embed="rId3"/>
          <a:stretch>
            <a:fillRect/>
          </a:stretch>
        </p:blipFill>
        <p:spPr>
          <a:xfrm>
            <a:off x="8869196" y="1376363"/>
            <a:ext cx="2483017" cy="3502397"/>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A51B5B7-1014-7D34-6BDE-69BAF9E65BBA}"/>
              </a:ext>
            </a:extLst>
          </p:cNvPr>
          <p:cNvPicPr>
            <a:picLocks noChangeAspect="1"/>
          </p:cNvPicPr>
          <p:nvPr/>
        </p:nvPicPr>
        <p:blipFill>
          <a:blip r:embed="rId4"/>
          <a:stretch>
            <a:fillRect/>
          </a:stretch>
        </p:blipFill>
        <p:spPr>
          <a:xfrm>
            <a:off x="695325" y="1324680"/>
            <a:ext cx="6919678" cy="3589436"/>
          </a:xfrm>
          <a:prstGeom prst="rect">
            <a:avLst/>
          </a:prstGeom>
        </p:spPr>
      </p:pic>
    </p:spTree>
    <p:extLst>
      <p:ext uri="{BB962C8B-B14F-4D97-AF65-F5344CB8AC3E}">
        <p14:creationId xmlns:p14="http://schemas.microsoft.com/office/powerpoint/2010/main" val="184057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a:bodyPr>
          <a:lstStyle/>
          <a:p>
            <a:r>
              <a:rPr lang="en-ZA" dirty="0"/>
              <a:t>Conclusion</a:t>
            </a:r>
          </a:p>
        </p:txBody>
      </p:sp>
    </p:spTree>
    <p:extLst>
      <p:ext uri="{BB962C8B-B14F-4D97-AF65-F5344CB8AC3E}">
        <p14:creationId xmlns:p14="http://schemas.microsoft.com/office/powerpoint/2010/main" val="377530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2"/>
          <p:cNvSpPr>
            <a:spLocks noGrp="1"/>
          </p:cNvSpPr>
          <p:nvPr>
            <p:ph type="title"/>
          </p:nvPr>
        </p:nvSpPr>
        <p:spPr/>
        <p:txBody>
          <a:bodyPr>
            <a:normAutofit fontScale="90000"/>
          </a:bodyPr>
          <a:lstStyle/>
          <a:p>
            <a:br>
              <a:rPr lang="en-ZA" altLang="en-AU" dirty="0"/>
            </a:br>
            <a:br>
              <a:rPr lang="en-ZA" altLang="en-AU" dirty="0"/>
            </a:br>
            <a:r>
              <a:rPr lang="en-ZA" altLang="en-AU" dirty="0"/>
              <a:t>Conclusion: key learning points</a:t>
            </a:r>
            <a:br>
              <a:rPr lang="en-AU" altLang="en-AU" dirty="0"/>
            </a:br>
            <a:r>
              <a:rPr lang="en-US" altLang="en-AU" dirty="0"/>
              <a:t>   </a:t>
            </a:r>
            <a:br>
              <a:rPr lang="en-US" altLang="en-AU" dirty="0"/>
            </a:br>
            <a:endParaRPr lang="en-US" altLang="en-AU" dirty="0"/>
          </a:p>
        </p:txBody>
      </p:sp>
      <p:sp>
        <p:nvSpPr>
          <p:cNvPr id="31746" name="Content Placeholder 1"/>
          <p:cNvSpPr>
            <a:spLocks noGrp="1"/>
          </p:cNvSpPr>
          <p:nvPr>
            <p:ph type="body" sz="quarter" idx="10"/>
          </p:nvPr>
        </p:nvSpPr>
        <p:spPr>
          <a:xfrm>
            <a:off x="695325" y="1376363"/>
            <a:ext cx="10656888" cy="4850559"/>
          </a:xfrm>
        </p:spPr>
        <p:txBody>
          <a:bodyPr/>
          <a:lstStyle/>
          <a:p>
            <a:pPr algn="just">
              <a:lnSpc>
                <a:spcPct val="90000"/>
              </a:lnSpc>
              <a:spcAft>
                <a:spcPts val="1200"/>
              </a:spcAft>
            </a:pPr>
            <a:r>
              <a:rPr lang="en-US" altLang="en-AU" sz="2400" b="1" dirty="0"/>
              <a:t>Decentralised care models </a:t>
            </a:r>
            <a:r>
              <a:rPr lang="en-US" altLang="en-AU" sz="2400" dirty="0"/>
              <a:t>aim </a:t>
            </a:r>
            <a:r>
              <a:rPr lang="en-US" sz="2400" dirty="0"/>
              <a:t>to bring TB services </a:t>
            </a:r>
            <a:r>
              <a:rPr lang="en-US" sz="2400" b="1" dirty="0"/>
              <a:t>closer</a:t>
            </a:r>
            <a:r>
              <a:rPr lang="en-US" sz="2400" dirty="0"/>
              <a:t> to where children and adolescents seek care and </a:t>
            </a:r>
            <a:r>
              <a:rPr lang="en-US" sz="2400" b="1" dirty="0"/>
              <a:t>where</a:t>
            </a:r>
            <a:r>
              <a:rPr lang="en-US" sz="2400" dirty="0"/>
              <a:t> families that care for these children </a:t>
            </a:r>
            <a:r>
              <a:rPr lang="en-US" sz="2400" b="1" dirty="0"/>
              <a:t>live</a:t>
            </a:r>
            <a:r>
              <a:rPr lang="en-US" sz="2400" dirty="0"/>
              <a:t>.</a:t>
            </a:r>
            <a:endParaRPr lang="en-US" altLang="en-AU" sz="2400" dirty="0"/>
          </a:p>
          <a:p>
            <a:pPr algn="just">
              <a:lnSpc>
                <a:spcPct val="90000"/>
              </a:lnSpc>
              <a:spcAft>
                <a:spcPts val="1200"/>
              </a:spcAft>
            </a:pPr>
            <a:r>
              <a:rPr lang="en-US" altLang="en-AU" sz="2400" dirty="0"/>
              <a:t>Decentralised TB care services should be integrated with other care services, including private sector services in order to increase the reach. </a:t>
            </a:r>
          </a:p>
          <a:p>
            <a:pPr algn="just">
              <a:lnSpc>
                <a:spcPct val="90000"/>
              </a:lnSpc>
              <a:spcAft>
                <a:spcPts val="1200"/>
              </a:spcAft>
            </a:pPr>
            <a:r>
              <a:rPr lang="en-US" altLang="en-AU" sz="2400" b="1" dirty="0"/>
              <a:t>Community healthcare workers </a:t>
            </a:r>
            <a:r>
              <a:rPr lang="en-US" altLang="en-AU" sz="2400" dirty="0"/>
              <a:t>are a </a:t>
            </a:r>
            <a:r>
              <a:rPr lang="en-US" altLang="en-AU" sz="2400" b="1" dirty="0"/>
              <a:t>key</a:t>
            </a:r>
            <a:r>
              <a:rPr lang="en-US" altLang="en-AU" sz="2400" dirty="0"/>
              <a:t> resource for delivery of some of the components of decentralised care. </a:t>
            </a:r>
          </a:p>
          <a:p>
            <a:pPr algn="just">
              <a:lnSpc>
                <a:spcPct val="90000"/>
              </a:lnSpc>
              <a:spcAft>
                <a:spcPts val="1200"/>
              </a:spcAft>
            </a:pPr>
            <a:r>
              <a:rPr lang="en-US" altLang="en-AU" sz="2400" dirty="0"/>
              <a:t>Successful delivery of decentralised care requires careful </a:t>
            </a:r>
            <a:r>
              <a:rPr lang="en-US" altLang="en-AU" sz="2400" b="1" dirty="0"/>
              <a:t>planning by NTPs </a:t>
            </a:r>
            <a:r>
              <a:rPr lang="en-US" altLang="en-AU" sz="2400" dirty="0"/>
              <a:t>to ensure that policies, human resource and logistical supplies are in place.</a:t>
            </a:r>
          </a:p>
          <a:p>
            <a:pPr algn="just">
              <a:lnSpc>
                <a:spcPct val="90000"/>
              </a:lnSpc>
              <a:spcAft>
                <a:spcPts val="1200"/>
              </a:spcAft>
            </a:pPr>
            <a:r>
              <a:rPr lang="en-US" altLang="en-AU" sz="2400" dirty="0"/>
              <a:t>TB care services should be integrated into other </a:t>
            </a:r>
            <a:r>
              <a:rPr lang="en-US" altLang="en-AU" sz="2400" b="1" dirty="0"/>
              <a:t>people-centered models </a:t>
            </a:r>
            <a:r>
              <a:rPr lang="en-US" altLang="en-AU" sz="2400" dirty="0"/>
              <a:t>of care e.g., </a:t>
            </a:r>
            <a:r>
              <a:rPr lang="en-US" altLang="en-AU" sz="2400" b="1" dirty="0"/>
              <a:t>DSD</a:t>
            </a:r>
            <a:r>
              <a:rPr lang="en-US" altLang="en-AU" sz="2400" dirty="0"/>
              <a:t> models to ensure equitable access for children and adolescents co-infected with </a:t>
            </a:r>
            <a:r>
              <a:rPr lang="en-US" altLang="en-AU" sz="2400" b="1" dirty="0"/>
              <a:t>TB and HIV</a:t>
            </a:r>
            <a:r>
              <a:rPr lang="en-US" altLang="en-AU" sz="2400" dirty="0"/>
              <a:t>. </a:t>
            </a:r>
          </a:p>
          <a:p>
            <a:pPr algn="just">
              <a:lnSpc>
                <a:spcPct val="90000"/>
              </a:lnSpc>
              <a:spcAft>
                <a:spcPts val="1200"/>
              </a:spcAft>
            </a:pPr>
            <a:endParaRPr lang="en-AU" altLang="en-AU"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p:cNvSpPr>
            <a:spLocks noGrp="1"/>
          </p:cNvSpPr>
          <p:nvPr>
            <p:ph type="title"/>
          </p:nvPr>
        </p:nvSpPr>
        <p:spPr/>
        <p:txBody>
          <a:bodyPr/>
          <a:lstStyle/>
          <a:p>
            <a:r>
              <a:rPr lang="en-US" altLang="en-US" dirty="0">
                <a:latin typeface="Helvetica 77 Bold Condensed" charset="0"/>
              </a:rPr>
              <a:t>References </a:t>
            </a:r>
          </a:p>
        </p:txBody>
      </p:sp>
      <p:sp>
        <p:nvSpPr>
          <p:cNvPr id="32770" name="Content Placeholder 1"/>
          <p:cNvSpPr>
            <a:spLocks noGrp="1"/>
          </p:cNvSpPr>
          <p:nvPr>
            <p:ph type="body" sz="quarter" idx="10"/>
          </p:nvPr>
        </p:nvSpPr>
        <p:spPr>
          <a:xfrm>
            <a:off x="695325" y="1102659"/>
            <a:ext cx="10656888" cy="5544595"/>
          </a:xfrm>
        </p:spPr>
        <p:txBody>
          <a:bodyPr/>
          <a:lstStyle/>
          <a:p>
            <a:pPr>
              <a:lnSpc>
                <a:spcPct val="80000"/>
              </a:lnSpc>
              <a:spcAft>
                <a:spcPts val="1200"/>
              </a:spcAft>
            </a:pPr>
            <a:r>
              <a:rPr lang="en-ZA" sz="1500" dirty="0">
                <a:latin typeface="+mn-lt"/>
              </a:rPr>
              <a:t>Bonnet M, </a:t>
            </a:r>
            <a:r>
              <a:rPr lang="en-ZA" sz="1500" dirty="0" err="1">
                <a:latin typeface="+mn-lt"/>
              </a:rPr>
              <a:t>Vasiliu</a:t>
            </a:r>
            <a:r>
              <a:rPr lang="en-ZA" sz="1500" dirty="0">
                <a:latin typeface="+mn-lt"/>
              </a:rPr>
              <a:t> A, </a:t>
            </a:r>
            <a:r>
              <a:rPr lang="en-ZA" sz="1500" dirty="0" err="1">
                <a:latin typeface="+mn-lt"/>
              </a:rPr>
              <a:t>Tchounga</a:t>
            </a:r>
            <a:r>
              <a:rPr lang="en-ZA" sz="1500" dirty="0">
                <a:latin typeface="+mn-lt"/>
              </a:rPr>
              <a:t> BK, et al. Effectiveness of a community-based approach for the investigation and management of children with household tuberculosis contact in Cameroon and Uganda: a cluster-randomised trial. Lancet Glob Health. 2023 Dec;11(12):e1911-e1921. </a:t>
            </a:r>
            <a:r>
              <a:rPr lang="en-ZA" sz="1500" dirty="0" err="1">
                <a:latin typeface="+mn-lt"/>
              </a:rPr>
              <a:t>doi</a:t>
            </a:r>
            <a:r>
              <a:rPr lang="en-ZA" sz="1500" dirty="0">
                <a:latin typeface="+mn-lt"/>
              </a:rPr>
              <a:t>: 10.1016/S2214-109X(23)00430-8. </a:t>
            </a:r>
            <a:r>
              <a:rPr lang="en-ZA" sz="1500" dirty="0" err="1">
                <a:latin typeface="+mn-lt"/>
              </a:rPr>
              <a:t>Epub</a:t>
            </a:r>
            <a:r>
              <a:rPr lang="en-ZA" sz="1500" dirty="0">
                <a:latin typeface="+mn-lt"/>
              </a:rPr>
              <a:t> 2023 Oct 30. PMID: 37918417.</a:t>
            </a:r>
          </a:p>
          <a:p>
            <a:pPr>
              <a:lnSpc>
                <a:spcPct val="80000"/>
              </a:lnSpc>
              <a:spcAft>
                <a:spcPts val="1200"/>
              </a:spcAft>
            </a:pPr>
            <a:r>
              <a:rPr kumimoji="0" lang="en-US" sz="1500" b="0" i="0" u="none" strike="noStrike" kern="0" cap="none" spc="0" normalizeH="0" baseline="0" noProof="0" dirty="0">
                <a:ln>
                  <a:noFill/>
                </a:ln>
                <a:solidFill>
                  <a:srgbClr val="043673"/>
                </a:solidFill>
                <a:effectLst/>
                <a:uLnTx/>
                <a:uFillTx/>
                <a:latin typeface="Calibri" panose="020F0502020204030204"/>
                <a:ea typeface="+mn-ea"/>
              </a:rPr>
              <a:t>Dongo JP, Graham SM, Nsonga J,et al. Implementation of an Effective Decentralised Programme for Detection, Treatment and Prevention of Tuberculosis in Children. Trop Med Infect Dis. 2021 Jul 14;6(3):131. doi: 10.3390/tropicalmed6030131. PMID: 34287383; PMCID: PMC8293469.</a:t>
            </a:r>
            <a:endParaRPr lang="en-ZA" sz="1500" kern="0" dirty="0">
              <a:solidFill>
                <a:srgbClr val="043673"/>
              </a:solidFill>
              <a:latin typeface="Calibri" panose="020F0502020204030204"/>
            </a:endParaRPr>
          </a:p>
          <a:p>
            <a:pPr algn="l"/>
            <a:r>
              <a:rPr lang="en-GB" sz="1600" i="0" u="none" strike="noStrike" baseline="0" dirty="0">
                <a:latin typeface="FrutigerLTPro-Condensed"/>
              </a:rPr>
              <a:t>Grimsrud A, Bygrave H, Doherty M, </a:t>
            </a:r>
            <a:r>
              <a:rPr lang="en-GB" sz="1600" i="0" u="none" strike="noStrike" baseline="0" dirty="0" err="1">
                <a:latin typeface="FrutigerLTPro-Condensed"/>
              </a:rPr>
              <a:t>Ehrenkranz</a:t>
            </a:r>
            <a:r>
              <a:rPr lang="en-GB" sz="1600" i="0" u="none" strike="noStrike" baseline="0" dirty="0">
                <a:latin typeface="FrutigerLTPro-Condensed"/>
              </a:rPr>
              <a:t> P, Ellman T, Ferris R et al. Reimagining HIV service delivery: the role of differentiated care from prevention to suppression. </a:t>
            </a:r>
            <a:r>
              <a:rPr lang="fr-FR" sz="1600" i="0" u="none" strike="noStrike" baseline="0" dirty="0">
                <a:latin typeface="FrutigerLTPro-Condensed"/>
              </a:rPr>
              <a:t>J Int AIDS Soc. 2016;19:21484.</a:t>
            </a:r>
          </a:p>
          <a:p>
            <a:pPr marL="0" indent="0" algn="l">
              <a:buNone/>
            </a:pPr>
            <a:endParaRPr lang="en-ZA" sz="1400" dirty="0">
              <a:latin typeface="+mn-lt"/>
            </a:endParaRPr>
          </a:p>
          <a:p>
            <a:pPr>
              <a:lnSpc>
                <a:spcPct val="80000"/>
              </a:lnSpc>
              <a:spcAft>
                <a:spcPts val="1200"/>
              </a:spcAft>
            </a:pPr>
            <a:r>
              <a:rPr kumimoji="0" lang="en-ZA" sz="1500" b="0" i="0" u="none" strike="noStrike" kern="0" cap="none" spc="0" normalizeH="0" baseline="0" noProof="0" dirty="0">
                <a:ln>
                  <a:noFill/>
                </a:ln>
                <a:solidFill>
                  <a:srgbClr val="043673"/>
                </a:solidFill>
                <a:effectLst/>
                <a:uLnTx/>
                <a:uFillTx/>
                <a:latin typeface="Calibri" panose="020F0502020204030204"/>
                <a:ea typeface="+mn-ea"/>
              </a:rPr>
              <a:t>Hanson CL, </a:t>
            </a:r>
            <a:r>
              <a:rPr kumimoji="0" lang="en-ZA" sz="1500" b="0" i="0" u="none" strike="noStrike" kern="0" cap="none" spc="0" normalizeH="0" baseline="0" noProof="0" dirty="0" err="1">
                <a:ln>
                  <a:noFill/>
                </a:ln>
                <a:solidFill>
                  <a:srgbClr val="043673"/>
                </a:solidFill>
                <a:effectLst/>
                <a:uLnTx/>
                <a:uFillTx/>
                <a:latin typeface="Calibri" panose="020F0502020204030204"/>
                <a:ea typeface="+mn-ea"/>
              </a:rPr>
              <a:t>Osberg</a:t>
            </a:r>
            <a:r>
              <a:rPr kumimoji="0" lang="en-ZA" sz="1500" b="0" i="0" u="none" strike="noStrike" kern="0" cap="none" spc="0" normalizeH="0" baseline="0" noProof="0" dirty="0">
                <a:ln>
                  <a:noFill/>
                </a:ln>
                <a:solidFill>
                  <a:srgbClr val="043673"/>
                </a:solidFill>
                <a:effectLst/>
                <a:uLnTx/>
                <a:uFillTx/>
                <a:latin typeface="Calibri" panose="020F0502020204030204"/>
                <a:ea typeface="+mn-ea"/>
              </a:rPr>
              <a:t> M, Brown J, et al. Conducting Patient-Pathway Analysis to Inform Programming of Tuberculosis Services: Methods. J Infect Dis. 2017 Nov 6;216(suppl_7):S679-S685. </a:t>
            </a:r>
            <a:r>
              <a:rPr kumimoji="0" lang="en-ZA" sz="1500" b="0" i="0" u="none" strike="noStrike" kern="0" cap="none" spc="0" normalizeH="0" baseline="0" noProof="0" dirty="0" err="1">
                <a:ln>
                  <a:noFill/>
                </a:ln>
                <a:solidFill>
                  <a:srgbClr val="043673"/>
                </a:solidFill>
                <a:effectLst/>
                <a:uLnTx/>
                <a:uFillTx/>
                <a:latin typeface="Calibri" panose="020F0502020204030204"/>
                <a:ea typeface="+mn-ea"/>
              </a:rPr>
              <a:t>doi</a:t>
            </a:r>
            <a:r>
              <a:rPr kumimoji="0" lang="en-ZA" sz="1500" b="0" i="0" u="none" strike="noStrike" kern="0" cap="none" spc="0" normalizeH="0" baseline="0" noProof="0" dirty="0">
                <a:ln>
                  <a:noFill/>
                </a:ln>
                <a:solidFill>
                  <a:srgbClr val="043673"/>
                </a:solidFill>
                <a:effectLst/>
                <a:uLnTx/>
                <a:uFillTx/>
                <a:latin typeface="Calibri" panose="020F0502020204030204"/>
                <a:ea typeface="+mn-ea"/>
              </a:rPr>
              <a:t>: 10.1093/</a:t>
            </a:r>
            <a:r>
              <a:rPr kumimoji="0" lang="en-ZA" sz="1500" b="0" i="0" u="none" strike="noStrike" kern="0" cap="none" spc="0" normalizeH="0" baseline="0" noProof="0" dirty="0" err="1">
                <a:ln>
                  <a:noFill/>
                </a:ln>
                <a:solidFill>
                  <a:srgbClr val="043673"/>
                </a:solidFill>
                <a:effectLst/>
                <a:uLnTx/>
                <a:uFillTx/>
                <a:latin typeface="Calibri" panose="020F0502020204030204"/>
                <a:ea typeface="+mn-ea"/>
              </a:rPr>
              <a:t>infdis</a:t>
            </a:r>
            <a:r>
              <a:rPr kumimoji="0" lang="en-ZA" sz="1500" b="0" i="0" u="none" strike="noStrike" kern="0" cap="none" spc="0" normalizeH="0" baseline="0" noProof="0" dirty="0">
                <a:ln>
                  <a:noFill/>
                </a:ln>
                <a:solidFill>
                  <a:srgbClr val="043673"/>
                </a:solidFill>
                <a:effectLst/>
                <a:uLnTx/>
                <a:uFillTx/>
                <a:latin typeface="Calibri" panose="020F0502020204030204"/>
                <a:ea typeface="+mn-ea"/>
              </a:rPr>
              <a:t>/jix387. PMID: 29117350; PMCID: PMC5853893.</a:t>
            </a:r>
          </a:p>
          <a:p>
            <a:pPr>
              <a:lnSpc>
                <a:spcPct val="80000"/>
              </a:lnSpc>
              <a:spcAft>
                <a:spcPts val="1200"/>
              </a:spcAft>
            </a:pPr>
            <a:r>
              <a:rPr lang="en-US" sz="1500" dirty="0" err="1"/>
              <a:t>Standardised</a:t>
            </a:r>
            <a:r>
              <a:rPr lang="en-US" sz="1500" dirty="0"/>
              <a:t> package of community-based support services to improve tuberculosis outcomes. A guide for affected community and civil society organizations, national tuberculosis </a:t>
            </a:r>
            <a:r>
              <a:rPr lang="en-US" sz="1500" dirty="0" err="1"/>
              <a:t>programmes</a:t>
            </a:r>
            <a:r>
              <a:rPr lang="en-US" sz="1500" dirty="0"/>
              <a:t> and policy-makers in eastern Europe and central Asia. Copenhagen: WHO Regional Office for Europe; 2023. License: CC BY-NC-SA 3.0 IGO.</a:t>
            </a:r>
          </a:p>
          <a:p>
            <a:pPr>
              <a:lnSpc>
                <a:spcPct val="80000"/>
              </a:lnSpc>
              <a:spcAft>
                <a:spcPts val="1200"/>
              </a:spcAft>
            </a:pPr>
            <a:r>
              <a:rPr lang="en-US" sz="1500" dirty="0"/>
              <a:t>WHO operational handbook on tuberculosis. Module 5: management of tuberculosis in children and adolescents. </a:t>
            </a:r>
            <a:r>
              <a:rPr lang="en-US" altLang="en-US" sz="1500" dirty="0"/>
              <a:t>World Health Organization, Geneva, 2022</a:t>
            </a:r>
          </a:p>
          <a:p>
            <a:pPr>
              <a:lnSpc>
                <a:spcPct val="80000"/>
              </a:lnSpc>
              <a:spcAft>
                <a:spcPts val="1200"/>
              </a:spcAft>
            </a:pPr>
            <a:r>
              <a:rPr lang="en-US" sz="1500" dirty="0"/>
              <a:t>WHO Roadmap towards ending TB in children and adolescents. Third Edition, November 2023. </a:t>
            </a:r>
          </a:p>
          <a:p>
            <a:pPr>
              <a:lnSpc>
                <a:spcPct val="80000"/>
              </a:lnSpc>
              <a:spcAft>
                <a:spcPts val="1200"/>
              </a:spcAft>
            </a:pPr>
            <a:r>
              <a:rPr lang="en-US" sz="1500" dirty="0"/>
              <a:t>World Health Organization. Public-private mix for TB care and control: a toolkit.</a:t>
            </a:r>
          </a:p>
          <a:p>
            <a:pPr>
              <a:lnSpc>
                <a:spcPct val="80000"/>
              </a:lnSpc>
              <a:spcAft>
                <a:spcPts val="1200"/>
              </a:spcAft>
            </a:pPr>
            <a:r>
              <a:rPr lang="en-US" sz="1500" dirty="0">
                <a:latin typeface="+mn-lt"/>
              </a:rPr>
              <a:t>Zawedde-Muyanja S, Nakanwagi A, Dongo J, et al. Decentralisation of child tuberculosis services increases case finding and uptake of preventive therapy in Uganda. Int J Tuberc Lung Dis. 2018 Nov 1;22(11):1314-1321. doi: 10.5588/ijtld.18.0025. PMID: 30355411; PMCID: PMC7237826.</a:t>
            </a:r>
            <a:endParaRPr kumimoji="0" lang="en-ZA" sz="1500" b="0" i="0" u="none" strike="noStrike" kern="0" cap="none" spc="0" normalizeH="0" baseline="0" noProof="0" dirty="0">
              <a:ln>
                <a:noFill/>
              </a:ln>
              <a:solidFill>
                <a:srgbClr val="043673"/>
              </a:solidFill>
              <a:effectLst/>
              <a:uLnTx/>
              <a:uFillTx/>
              <a:latin typeface="Calibri" panose="020F0502020204030204"/>
              <a:ea typeface="+mn-ea"/>
            </a:endParaRPr>
          </a:p>
          <a:p>
            <a:pPr>
              <a:lnSpc>
                <a:spcPct val="80000"/>
              </a:lnSpc>
              <a:spcAft>
                <a:spcPts val="1200"/>
              </a:spcAft>
            </a:pPr>
            <a:endParaRPr lang="en-US" altLang="en-US" sz="15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3" name="Arrow: Pentagon 2">
            <a:extLst>
              <a:ext uri="{FF2B5EF4-FFF2-40B4-BE49-F238E27FC236}">
                <a16:creationId xmlns:a16="http://schemas.microsoft.com/office/drawing/2014/main" id="{9492C985-F023-8202-D1E9-05028A16B615}"/>
              </a:ext>
            </a:extLst>
          </p:cNvPr>
          <p:cNvSpPr/>
          <p:nvPr/>
        </p:nvSpPr>
        <p:spPr>
          <a:xfrm>
            <a:off x="473173" y="1376363"/>
            <a:ext cx="1312084"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5" name="Arrow: Pentagon 4">
            <a:extLst>
              <a:ext uri="{FF2B5EF4-FFF2-40B4-BE49-F238E27FC236}">
                <a16:creationId xmlns:a16="http://schemas.microsoft.com/office/drawing/2014/main" id="{72265D7B-B0EC-1AEF-6540-BA9A84FB6DE0}"/>
              </a:ext>
            </a:extLst>
          </p:cNvPr>
          <p:cNvSpPr/>
          <p:nvPr/>
        </p:nvSpPr>
        <p:spPr>
          <a:xfrm>
            <a:off x="473173" y="2801826"/>
            <a:ext cx="1312084"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6" name="Arrow: Pentagon 5">
            <a:extLst>
              <a:ext uri="{FF2B5EF4-FFF2-40B4-BE49-F238E27FC236}">
                <a16:creationId xmlns:a16="http://schemas.microsoft.com/office/drawing/2014/main" id="{A1D30431-9BC3-DF7E-CBE7-4B6DAA0D646F}"/>
              </a:ext>
            </a:extLst>
          </p:cNvPr>
          <p:cNvSpPr/>
          <p:nvPr/>
        </p:nvSpPr>
        <p:spPr>
          <a:xfrm>
            <a:off x="473173" y="5094360"/>
            <a:ext cx="1312084"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9" name="Text Placeholder 7">
            <a:extLst>
              <a:ext uri="{FF2B5EF4-FFF2-40B4-BE49-F238E27FC236}">
                <a16:creationId xmlns:a16="http://schemas.microsoft.com/office/drawing/2014/main" id="{98BBF763-6C72-5875-34B6-4BF74CAD9F71}"/>
              </a:ext>
            </a:extLst>
          </p:cNvPr>
          <p:cNvSpPr txBox="1">
            <a:spLocks/>
          </p:cNvSpPr>
          <p:nvPr/>
        </p:nvSpPr>
        <p:spPr>
          <a:xfrm>
            <a:off x="1677360" y="1619104"/>
            <a:ext cx="10193466" cy="455807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bg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bg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900"/>
              </a:spcAft>
            </a:pPr>
            <a:r>
              <a:rPr lang="en-ZA" dirty="0"/>
              <a:t>Introduction and universal health coverage (UHC) </a:t>
            </a:r>
          </a:p>
          <a:p>
            <a:pPr fontAlgn="auto">
              <a:spcAft>
                <a:spcPts val="900"/>
              </a:spcAft>
            </a:pPr>
            <a:r>
              <a:rPr lang="en-ZA" dirty="0"/>
              <a:t>Rationale for alternative models of care </a:t>
            </a:r>
          </a:p>
          <a:p>
            <a:pPr fontAlgn="auto">
              <a:spcAft>
                <a:spcPts val="900"/>
              </a:spcAft>
            </a:pPr>
            <a:r>
              <a:rPr lang="en-ZA" dirty="0"/>
              <a:t>Decentralised care </a:t>
            </a:r>
          </a:p>
          <a:p>
            <a:pPr fontAlgn="auto">
              <a:spcAft>
                <a:spcPts val="900"/>
              </a:spcAft>
            </a:pPr>
            <a:r>
              <a:rPr lang="en-ZA" dirty="0"/>
              <a:t>Integrated family-centred care </a:t>
            </a:r>
          </a:p>
          <a:p>
            <a:pPr fontAlgn="auto">
              <a:spcAft>
                <a:spcPts val="900"/>
              </a:spcAft>
            </a:pPr>
            <a:r>
              <a:rPr lang="en-ZA" dirty="0"/>
              <a:t>Community-based care  </a:t>
            </a:r>
          </a:p>
          <a:p>
            <a:pPr fontAlgn="auto">
              <a:spcAft>
                <a:spcPts val="900"/>
              </a:spcAft>
            </a:pPr>
            <a:r>
              <a:rPr lang="en-ZA" dirty="0"/>
              <a:t>Private sector engagement </a:t>
            </a:r>
          </a:p>
          <a:p>
            <a:pPr fontAlgn="auto">
              <a:spcAft>
                <a:spcPts val="900"/>
              </a:spcAft>
            </a:pPr>
            <a:r>
              <a:rPr lang="en-ZA" dirty="0"/>
              <a:t>Differentiated service delivery models </a:t>
            </a:r>
          </a:p>
          <a:p>
            <a:pPr fontAlgn="auto">
              <a:spcAft>
                <a:spcPts val="900"/>
              </a:spcAft>
            </a:pPr>
            <a:r>
              <a:rPr lang="en-ZA" dirty="0"/>
              <a:t>Case study: designing a decentralised model for a TB programme</a:t>
            </a:r>
            <a:endParaRPr lang="en-ZA" dirty="0">
              <a:cs typeface="Calibri"/>
            </a:endParaRPr>
          </a:p>
          <a:p>
            <a:pPr fontAlgn="auto">
              <a:spcAft>
                <a:spcPts val="900"/>
              </a:spcAft>
            </a:pPr>
            <a:r>
              <a:rPr lang="en-ZA" dirty="0"/>
              <a:t>Conclusion </a:t>
            </a:r>
            <a:endParaRPr lang="en-ZA" dirty="0">
              <a:cs typeface="Calibri"/>
            </a:endParaRPr>
          </a:p>
          <a:p>
            <a:pPr fontAlgn="auto">
              <a:spcAft>
                <a:spcPts val="0"/>
              </a:spcAft>
            </a:pPr>
            <a:endParaRPr lang="en-ZA" dirty="0"/>
          </a:p>
        </p:txBody>
      </p:sp>
    </p:spTree>
    <p:extLst>
      <p:ext uri="{BB962C8B-B14F-4D97-AF65-F5344CB8AC3E}">
        <p14:creationId xmlns:p14="http://schemas.microsoft.com/office/powerpoint/2010/main" val="176291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
        <p:nvSpPr>
          <p:cNvPr id="3" name="TextBox 2">
            <a:extLst>
              <a:ext uri="{FF2B5EF4-FFF2-40B4-BE49-F238E27FC236}">
                <a16:creationId xmlns:a16="http://schemas.microsoft.com/office/drawing/2014/main" id="{B6F58284-579D-231B-953E-FFF77F284977}"/>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discussion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Request participants to keep their responses succinct so that the time allows for others to also contribute.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Acknowledge all responses and thank participants for sharing.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DEED70B-8083-8766-6F3B-C1B6F40A7A25}"/>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172355D-6F57-D924-E9A9-B9FA022F71BF}"/>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7ACC19A-576F-2A34-B595-CC7B732769D8}"/>
              </a:ext>
            </a:extLst>
          </p:cNvPr>
          <p:cNvGrpSpPr/>
          <p:nvPr/>
        </p:nvGrpSpPr>
        <p:grpSpPr>
          <a:xfrm>
            <a:off x="-8227332" y="4688653"/>
            <a:ext cx="6697657" cy="3883185"/>
            <a:chOff x="-7905416" y="2230863"/>
            <a:chExt cx="6697657" cy="3883185"/>
          </a:xfrm>
        </p:grpSpPr>
        <p:pic>
          <p:nvPicPr>
            <p:cNvPr id="7" name="Picture 6" descr="A group of people sitting at a table&#10;&#10;Description automatically generated">
              <a:extLst>
                <a:ext uri="{FF2B5EF4-FFF2-40B4-BE49-F238E27FC236}">
                  <a16:creationId xmlns:a16="http://schemas.microsoft.com/office/drawing/2014/main" id="{A2F9E03A-EBD8-DAFA-3636-F3C26FD579D5}"/>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9" name="Straight Connector 8">
              <a:extLst>
                <a:ext uri="{FF2B5EF4-FFF2-40B4-BE49-F238E27FC236}">
                  <a16:creationId xmlns:a16="http://schemas.microsoft.com/office/drawing/2014/main" id="{8CFD9DFF-8A78-2B37-5C87-F1DC9F16FE18}"/>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A7B050-8415-2FA4-86C8-FA00C22F9A68}"/>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2B053C-73B9-0C35-60D7-E3BE6C7070E7}"/>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9F46855-AEFF-D83B-9482-D353CA7C88B1}"/>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01A5DF7-8B1D-9314-AA19-BB45111A1C90}"/>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A379CC-F0A4-DBE3-5398-688CA7ED981D}"/>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2C1E8FF-6068-BF9F-A95F-75D5C088907D}"/>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Discussion instructions_Delilah_2">
            <a:hlinkClick r:id="" action="ppaction://media"/>
            <a:extLst>
              <a:ext uri="{FF2B5EF4-FFF2-40B4-BE49-F238E27FC236}">
                <a16:creationId xmlns:a16="http://schemas.microsoft.com/office/drawing/2014/main" id="{BE3BD94C-CE5B-4E73-9BA9-E1B534F4B7CC}"/>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8096366" y="227754"/>
            <a:ext cx="487363" cy="487363"/>
          </a:xfrm>
          <a:prstGeom prst="rect">
            <a:avLst/>
          </a:prstGeom>
        </p:spPr>
      </p:pic>
    </p:spTree>
    <p:extLst>
      <p:ext uri="{BB962C8B-B14F-4D97-AF65-F5344CB8AC3E}">
        <p14:creationId xmlns:p14="http://schemas.microsoft.com/office/powerpoint/2010/main" val="4270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a:bodyPr>
          <a:lstStyle/>
          <a:p>
            <a:r>
              <a:rPr lang="en-ZA" sz="3200" b="1" dirty="0"/>
              <a:t>Discussion: Models of care delivery </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eaLnBrk="1" fontAlgn="t" hangingPunct="1"/>
            <a:r>
              <a:rPr lang="en-US" sz="2400" dirty="0">
                <a:solidFill>
                  <a:schemeClr val="bg1"/>
                </a:solidFill>
              </a:rPr>
              <a:t>How do you define universal access to TB care in your setting?</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400" dirty="0">
                <a:solidFill>
                  <a:schemeClr val="bg1"/>
                </a:solidFill>
              </a:rPr>
              <a:t>What are the different ways decentralised care is delivered in your setting? </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ZA" sz="2400" dirty="0">
                <a:solidFill>
                  <a:schemeClr val="bg1"/>
                </a:solidFill>
              </a:rPr>
              <a:t>What are the advantages of decentralised care?</a:t>
            </a:r>
            <a:endParaRPr lang="en-US"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271562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eaLnBrk="1" fontAlgn="t" hangingPunct="1"/>
            <a:r>
              <a:rPr lang="en-US" sz="2400" dirty="0">
                <a:solidFill>
                  <a:schemeClr val="bg1"/>
                </a:solidFill>
              </a:rPr>
              <a:t>How do you define universal access to TB care in your setting?</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pPr eaLnBrk="1" fontAlgn="t" hangingPunct="1"/>
            <a:r>
              <a:rPr lang="en-US" sz="2400" dirty="0">
                <a:solidFill>
                  <a:schemeClr val="bg1"/>
                </a:solidFill>
              </a:rPr>
              <a:t>What are the different ways decentralised care is delivered in your setting? </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2FB27DC0-E9A5-3AE5-835F-C2213719AD2B}"/>
              </a:ext>
            </a:extLst>
          </p:cNvPr>
          <p:cNvSpPr>
            <a:spLocks noGrp="1"/>
          </p:cNvSpPr>
          <p:nvPr>
            <p:ph type="body" sz="quarter" idx="29"/>
          </p:nvPr>
        </p:nvSpPr>
        <p:spPr/>
        <p:txBody>
          <a:bodyPr/>
          <a:lstStyle/>
          <a:p>
            <a:pPr eaLnBrk="1" fontAlgn="auto" hangingPunct="1"/>
            <a:r>
              <a:rPr lang="en-ZA" sz="2400" dirty="0">
                <a:solidFill>
                  <a:schemeClr val="bg1"/>
                </a:solidFill>
              </a:rPr>
              <a:t>What are the advantages of decentralised care?</a:t>
            </a:r>
            <a:endParaRPr lang="en-US" sz="2400" dirty="0">
              <a:solidFill>
                <a:schemeClr val="bg1"/>
              </a:solidFill>
            </a:endParaRP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47605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a:bodyPr>
          <a:lstStyle/>
          <a:p>
            <a:r>
              <a:rPr lang="en-ZA" dirty="0"/>
              <a:t>Introduction </a:t>
            </a:r>
          </a:p>
        </p:txBody>
      </p:sp>
    </p:spTree>
    <p:extLst>
      <p:ext uri="{BB962C8B-B14F-4D97-AF65-F5344CB8AC3E}">
        <p14:creationId xmlns:p14="http://schemas.microsoft.com/office/powerpoint/2010/main" val="344214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C160B1D-5D28-D026-909C-ED479BDFD97F}"/>
              </a:ext>
            </a:extLst>
          </p:cNvPr>
          <p:cNvSpPr txBox="1"/>
          <p:nvPr/>
        </p:nvSpPr>
        <p:spPr>
          <a:xfrm>
            <a:off x="8134592" y="1367053"/>
            <a:ext cx="3923137" cy="2337527"/>
          </a:xfrm>
          <a:prstGeom prst="rect">
            <a:avLst/>
          </a:prstGeom>
          <a:solidFill>
            <a:srgbClr val="D9D9D9"/>
          </a:solidFill>
          <a:ln>
            <a:solidFill>
              <a:schemeClr val="bg2">
                <a:lumMod val="50000"/>
              </a:schemeClr>
            </a:solidFill>
          </a:ln>
          <a:effectLst>
            <a:outerShdw blurRad="50800" dist="38100" dir="2700000" algn="tl" rotWithShape="0">
              <a:prstClr val="black">
                <a:alpha val="40000"/>
              </a:prstClr>
            </a:outerShdw>
          </a:effectLst>
        </p:spPr>
        <p:txBody>
          <a:bodyPr wrap="square" lIns="108000" tIns="108000" rIns="108000" bIns="180000" rtlCol="0">
            <a:spAutoFit/>
          </a:bodyPr>
          <a:lstStyle/>
          <a:p>
            <a:pPr algn="ctr">
              <a:spcAft>
                <a:spcPts val="3000"/>
              </a:spcAft>
            </a:pPr>
            <a:endParaRPr lang="en-US" dirty="0">
              <a:solidFill>
                <a:schemeClr val="bg1"/>
              </a:solidFill>
              <a:latin typeface="+mn-lt"/>
            </a:endParaRPr>
          </a:p>
          <a:p>
            <a:pPr algn="ctr">
              <a:spcAft>
                <a:spcPts val="3000"/>
              </a:spcAft>
            </a:pPr>
            <a:r>
              <a:rPr lang="en-US" dirty="0">
                <a:solidFill>
                  <a:schemeClr val="bg1"/>
                </a:solidFill>
                <a:latin typeface="+mn-lt"/>
              </a:rPr>
              <a:t>WHO (2022) recommends that varying models of care delivery should be implemented to increase access to TB care for children and adolescents in high TB burden settings. </a:t>
            </a:r>
            <a:endParaRPr lang="en-GB" dirty="0">
              <a:solidFill>
                <a:schemeClr val="bg1"/>
              </a:solidFill>
              <a:latin typeface="+mn-lt"/>
            </a:endParaRPr>
          </a:p>
        </p:txBody>
      </p:sp>
      <p:sp>
        <p:nvSpPr>
          <p:cNvPr id="18440" name="TextBox 1"/>
          <p:cNvSpPr txBox="1">
            <a:spLocks noChangeArrowheads="1"/>
          </p:cNvSpPr>
          <p:nvPr/>
        </p:nvSpPr>
        <p:spPr bwMode="auto">
          <a:xfrm>
            <a:off x="695326" y="477982"/>
            <a:ext cx="6682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AU" b="1" dirty="0" err="1">
                <a:solidFill>
                  <a:schemeClr val="bg2"/>
                </a:solidFill>
                <a:latin typeface="Helvetica" panose="020B0604020202020204" pitchFamily="34" charset="0"/>
              </a:rPr>
              <a:t>Introdand</a:t>
            </a:r>
            <a:r>
              <a:rPr lang="en-US" altLang="en-AU" b="1" dirty="0">
                <a:solidFill>
                  <a:schemeClr val="bg2"/>
                </a:solidFill>
                <a:latin typeface="Helvetica" panose="020B0604020202020204" pitchFamily="34" charset="0"/>
              </a:rPr>
              <a:t> </a:t>
            </a:r>
            <a:r>
              <a:rPr lang="en-US" altLang="en-AU" b="1" dirty="0" err="1">
                <a:solidFill>
                  <a:schemeClr val="bg2"/>
                </a:solidFill>
                <a:latin typeface="Helvetica" panose="020B0604020202020204" pitchFamily="34" charset="0"/>
              </a:rPr>
              <a:t>UHCuction</a:t>
            </a:r>
            <a:endParaRPr lang="en-US" altLang="en-AU" b="1" dirty="0">
              <a:solidFill>
                <a:schemeClr val="bg2"/>
              </a:solidFill>
              <a:latin typeface="Helvetica" panose="020B0604020202020204" pitchFamily="34" charset="0"/>
            </a:endParaRPr>
          </a:p>
        </p:txBody>
      </p:sp>
      <p:sp>
        <p:nvSpPr>
          <p:cNvPr id="3" name="TextBox 2">
            <a:extLst>
              <a:ext uri="{FF2B5EF4-FFF2-40B4-BE49-F238E27FC236}">
                <a16:creationId xmlns:a16="http://schemas.microsoft.com/office/drawing/2014/main" id="{5CB979A2-298B-41F4-8333-FBDFC093674E}"/>
              </a:ext>
            </a:extLst>
          </p:cNvPr>
          <p:cNvSpPr txBox="1"/>
          <p:nvPr/>
        </p:nvSpPr>
        <p:spPr>
          <a:xfrm>
            <a:off x="650289" y="3438297"/>
            <a:ext cx="2871495" cy="369332"/>
          </a:xfrm>
          <a:prstGeom prst="rect">
            <a:avLst/>
          </a:prstGeom>
          <a:solidFill>
            <a:schemeClr val="accent2">
              <a:lumMod val="20000"/>
              <a:lumOff val="80000"/>
            </a:schemeClr>
          </a:solidFill>
        </p:spPr>
        <p:txBody>
          <a:bodyPr wrap="square" rtlCol="0">
            <a:spAutoFit/>
          </a:bodyPr>
          <a:lstStyle/>
          <a:p>
            <a:pPr algn="ctr"/>
            <a:r>
              <a:rPr lang="en-GB" b="1" i="0" spc="-50" dirty="0">
                <a:solidFill>
                  <a:schemeClr val="bg1"/>
                </a:solidFill>
                <a:effectLst/>
                <a:latin typeface="+mn-lt"/>
              </a:rPr>
              <a:t>DECENTRALISED CARE </a:t>
            </a:r>
            <a:endParaRPr lang="en-US" b="1" i="1" spc="-50" dirty="0">
              <a:solidFill>
                <a:schemeClr val="bg1"/>
              </a:solidFill>
              <a:latin typeface="+mn-lt"/>
            </a:endParaRPr>
          </a:p>
        </p:txBody>
      </p:sp>
      <p:sp>
        <p:nvSpPr>
          <p:cNvPr id="5" name="Title 4">
            <a:extLst>
              <a:ext uri="{FF2B5EF4-FFF2-40B4-BE49-F238E27FC236}">
                <a16:creationId xmlns:a16="http://schemas.microsoft.com/office/drawing/2014/main" id="{2AEF6512-A26C-8DD0-2847-0D0A80FFBF59}"/>
              </a:ext>
            </a:extLst>
          </p:cNvPr>
          <p:cNvSpPr>
            <a:spLocks noGrp="1"/>
          </p:cNvSpPr>
          <p:nvPr>
            <p:ph type="title"/>
          </p:nvPr>
        </p:nvSpPr>
        <p:spPr>
          <a:noFill/>
        </p:spPr>
        <p:txBody>
          <a:bodyPr>
            <a:normAutofit/>
          </a:bodyPr>
          <a:lstStyle/>
          <a:p>
            <a:r>
              <a:rPr lang="en-ZA" sz="3600" dirty="0"/>
              <a:t>Introduction and Universal Health Coverage</a:t>
            </a:r>
            <a:endParaRPr lang="en-GB" sz="3600" dirty="0"/>
          </a:p>
        </p:txBody>
      </p:sp>
      <p:grpSp>
        <p:nvGrpSpPr>
          <p:cNvPr id="10" name="Group 9">
            <a:extLst>
              <a:ext uri="{FF2B5EF4-FFF2-40B4-BE49-F238E27FC236}">
                <a16:creationId xmlns:a16="http://schemas.microsoft.com/office/drawing/2014/main" id="{666F1D55-6FEB-313D-CD51-5FA007E2C947}"/>
              </a:ext>
            </a:extLst>
          </p:cNvPr>
          <p:cNvGrpSpPr/>
          <p:nvPr/>
        </p:nvGrpSpPr>
        <p:grpSpPr>
          <a:xfrm>
            <a:off x="9225245" y="212934"/>
            <a:ext cx="2610640" cy="1766941"/>
            <a:chOff x="7716451" y="4109984"/>
            <a:chExt cx="2610640" cy="1766941"/>
          </a:xfrm>
        </p:grpSpPr>
        <p:pic>
          <p:nvPicPr>
            <p:cNvPr id="8" name="Picture 7">
              <a:extLst>
                <a:ext uri="{FF2B5EF4-FFF2-40B4-BE49-F238E27FC236}">
                  <a16:creationId xmlns:a16="http://schemas.microsoft.com/office/drawing/2014/main" id="{12F33F11-109C-6B7D-5165-F7EB7A9F21B2}"/>
                </a:ext>
              </a:extLst>
            </p:cNvPr>
            <p:cNvPicPr>
              <a:picLocks noChangeAspect="1"/>
            </p:cNvPicPr>
            <p:nvPr/>
          </p:nvPicPr>
          <p:blipFill>
            <a:blip r:embed="rId3"/>
            <a:stretch>
              <a:fillRect/>
            </a:stretch>
          </p:blipFill>
          <p:spPr>
            <a:xfrm>
              <a:off x="7716451" y="4109984"/>
              <a:ext cx="1209164" cy="176694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FA27CED6-43B9-E2A5-5DC3-B321E59B2BB7}"/>
                </a:ext>
              </a:extLst>
            </p:cNvPr>
            <p:cNvPicPr>
              <a:picLocks noChangeAspect="1"/>
            </p:cNvPicPr>
            <p:nvPr/>
          </p:nvPicPr>
          <p:blipFill>
            <a:blip r:embed="rId4"/>
            <a:stretch>
              <a:fillRect/>
            </a:stretch>
          </p:blipFill>
          <p:spPr>
            <a:xfrm>
              <a:off x="9100208" y="4109984"/>
              <a:ext cx="1226883" cy="1766941"/>
            </a:xfrm>
            <a:prstGeom prst="rect">
              <a:avLst/>
            </a:prstGeom>
            <a:effectLst>
              <a:outerShdw blurRad="63500" sx="102000" sy="102000" algn="ctr" rotWithShape="0">
                <a:prstClr val="black">
                  <a:alpha val="40000"/>
                </a:prstClr>
              </a:outerShdw>
            </a:effectLst>
          </p:spPr>
        </p:pic>
      </p:grpSp>
      <p:pic>
        <p:nvPicPr>
          <p:cNvPr id="1026" name="Picture 2" descr="Hospital buildings free vector icons designed by Freepik | Hospital icon,  Free icons, Building icon">
            <a:extLst>
              <a:ext uri="{FF2B5EF4-FFF2-40B4-BE49-F238E27FC236}">
                <a16:creationId xmlns:a16="http://schemas.microsoft.com/office/drawing/2014/main" id="{8B1C20FA-4755-B76A-8ED5-735AF6574160}"/>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7611" y="1761905"/>
            <a:ext cx="1056994" cy="10569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C1914DF-6DBA-8669-97CD-90CCCD9CD890}"/>
              </a:ext>
            </a:extLst>
          </p:cNvPr>
          <p:cNvSpPr txBox="1"/>
          <p:nvPr/>
        </p:nvSpPr>
        <p:spPr>
          <a:xfrm>
            <a:off x="4225316" y="3438297"/>
            <a:ext cx="3648180" cy="369332"/>
          </a:xfrm>
          <a:prstGeom prst="rect">
            <a:avLst/>
          </a:prstGeom>
          <a:solidFill>
            <a:schemeClr val="accent2">
              <a:lumMod val="20000"/>
              <a:lumOff val="80000"/>
            </a:schemeClr>
          </a:solidFill>
        </p:spPr>
        <p:txBody>
          <a:bodyPr wrap="square" rtlCol="0">
            <a:spAutoFit/>
          </a:bodyPr>
          <a:lstStyle/>
          <a:p>
            <a:pPr algn="ctr"/>
            <a:r>
              <a:rPr lang="en-GB" b="1" i="0" spc="-50" dirty="0">
                <a:solidFill>
                  <a:schemeClr val="bg1"/>
                </a:solidFill>
                <a:effectLst/>
                <a:latin typeface="+mn-lt"/>
              </a:rPr>
              <a:t>INTEGRATED FAMILY-BASED CARE  </a:t>
            </a:r>
            <a:endParaRPr lang="en-US" b="1" i="1" spc="-50" dirty="0">
              <a:solidFill>
                <a:schemeClr val="bg1"/>
              </a:solidFill>
              <a:latin typeface="+mn-lt"/>
            </a:endParaRPr>
          </a:p>
        </p:txBody>
      </p:sp>
      <p:sp>
        <p:nvSpPr>
          <p:cNvPr id="19" name="TextBox 18">
            <a:extLst>
              <a:ext uri="{FF2B5EF4-FFF2-40B4-BE49-F238E27FC236}">
                <a16:creationId xmlns:a16="http://schemas.microsoft.com/office/drawing/2014/main" id="{2E4AE3CF-2931-D824-A204-FCB1E8ED2D1C}"/>
              </a:ext>
            </a:extLst>
          </p:cNvPr>
          <p:cNvSpPr txBox="1"/>
          <p:nvPr/>
        </p:nvSpPr>
        <p:spPr>
          <a:xfrm>
            <a:off x="8497537" y="5988495"/>
            <a:ext cx="3504151" cy="369332"/>
          </a:xfrm>
          <a:prstGeom prst="rect">
            <a:avLst/>
          </a:prstGeom>
          <a:solidFill>
            <a:schemeClr val="accent2">
              <a:lumMod val="20000"/>
              <a:lumOff val="80000"/>
            </a:schemeClr>
          </a:solidFill>
        </p:spPr>
        <p:txBody>
          <a:bodyPr wrap="square" rtlCol="0">
            <a:spAutoFit/>
          </a:bodyPr>
          <a:lstStyle/>
          <a:p>
            <a:pPr algn="ctr"/>
            <a:r>
              <a:rPr lang="en-GB" b="1" i="0" spc="-50" dirty="0">
                <a:solidFill>
                  <a:schemeClr val="bg1"/>
                </a:solidFill>
                <a:effectLst/>
                <a:latin typeface="+mn-lt"/>
              </a:rPr>
              <a:t>COMMUNITY-BASED  CARE </a:t>
            </a:r>
            <a:endParaRPr lang="en-US" b="1" i="1" spc="-50" dirty="0">
              <a:solidFill>
                <a:schemeClr val="bg1"/>
              </a:solidFill>
              <a:latin typeface="+mn-lt"/>
            </a:endParaRPr>
          </a:p>
        </p:txBody>
      </p:sp>
      <p:sp>
        <p:nvSpPr>
          <p:cNvPr id="23" name="TextBox 22">
            <a:extLst>
              <a:ext uri="{FF2B5EF4-FFF2-40B4-BE49-F238E27FC236}">
                <a16:creationId xmlns:a16="http://schemas.microsoft.com/office/drawing/2014/main" id="{0493878B-80D6-818F-BB12-C56D2AC2D403}"/>
              </a:ext>
            </a:extLst>
          </p:cNvPr>
          <p:cNvSpPr txBox="1"/>
          <p:nvPr/>
        </p:nvSpPr>
        <p:spPr>
          <a:xfrm>
            <a:off x="4225316" y="5988495"/>
            <a:ext cx="3648179" cy="369332"/>
          </a:xfrm>
          <a:prstGeom prst="rect">
            <a:avLst/>
          </a:prstGeom>
          <a:solidFill>
            <a:schemeClr val="accent2">
              <a:lumMod val="20000"/>
              <a:lumOff val="80000"/>
            </a:schemeClr>
          </a:solidFill>
        </p:spPr>
        <p:txBody>
          <a:bodyPr wrap="square" rtlCol="0">
            <a:spAutoFit/>
          </a:bodyPr>
          <a:lstStyle/>
          <a:p>
            <a:pPr algn="ctr"/>
            <a:r>
              <a:rPr lang="en-GB" b="1" i="0" spc="-50" dirty="0">
                <a:solidFill>
                  <a:schemeClr val="bg1"/>
                </a:solidFill>
                <a:effectLst/>
                <a:latin typeface="+mn-lt"/>
              </a:rPr>
              <a:t>DIFFERENTIATED SERVICE DELIVERY</a:t>
            </a:r>
            <a:endParaRPr lang="en-US" b="1" i="1" spc="-50" dirty="0">
              <a:solidFill>
                <a:schemeClr val="bg1"/>
              </a:solidFill>
              <a:latin typeface="+mn-lt"/>
            </a:endParaRPr>
          </a:p>
        </p:txBody>
      </p:sp>
      <p:sp>
        <p:nvSpPr>
          <p:cNvPr id="18" name="Oval 17">
            <a:extLst>
              <a:ext uri="{FF2B5EF4-FFF2-40B4-BE49-F238E27FC236}">
                <a16:creationId xmlns:a16="http://schemas.microsoft.com/office/drawing/2014/main" id="{32F1FAF4-36D6-CA6F-E9D7-2759C140B2B3}"/>
              </a:ext>
            </a:extLst>
          </p:cNvPr>
          <p:cNvSpPr/>
          <p:nvPr/>
        </p:nvSpPr>
        <p:spPr>
          <a:xfrm>
            <a:off x="1115392" y="1401259"/>
            <a:ext cx="2082927" cy="1915293"/>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descr="Family with two children with solid fill">
            <a:extLst>
              <a:ext uri="{FF2B5EF4-FFF2-40B4-BE49-F238E27FC236}">
                <a16:creationId xmlns:a16="http://schemas.microsoft.com/office/drawing/2014/main" id="{952D3C6A-1830-6AFC-057E-1B088FEC3C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8421" y="1803338"/>
            <a:ext cx="1622878" cy="1622878"/>
          </a:xfrm>
          <a:prstGeom prst="rect">
            <a:avLst/>
          </a:prstGeom>
        </p:spPr>
      </p:pic>
      <p:pic>
        <p:nvPicPr>
          <p:cNvPr id="26" name="Graphic 25" descr="Woman with baby with solid fill">
            <a:extLst>
              <a:ext uri="{FF2B5EF4-FFF2-40B4-BE49-F238E27FC236}">
                <a16:creationId xmlns:a16="http://schemas.microsoft.com/office/drawing/2014/main" id="{AE9C718D-D804-B88B-7A07-3DD4F694DB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2691" y="2215441"/>
            <a:ext cx="918296" cy="918296"/>
          </a:xfrm>
          <a:prstGeom prst="rect">
            <a:avLst/>
          </a:prstGeom>
        </p:spPr>
      </p:pic>
      <p:pic>
        <p:nvPicPr>
          <p:cNvPr id="27" name="Graphic 26" descr="Baby crawling with solid fill">
            <a:extLst>
              <a:ext uri="{FF2B5EF4-FFF2-40B4-BE49-F238E27FC236}">
                <a16:creationId xmlns:a16="http://schemas.microsoft.com/office/drawing/2014/main" id="{B59D2179-6D4A-5CAC-F033-B93383CFEA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88463" y="2674589"/>
            <a:ext cx="539245" cy="539245"/>
          </a:xfrm>
          <a:prstGeom prst="rect">
            <a:avLst/>
          </a:prstGeom>
        </p:spPr>
      </p:pic>
      <p:pic>
        <p:nvPicPr>
          <p:cNvPr id="43" name="Picture 42">
            <a:extLst>
              <a:ext uri="{FF2B5EF4-FFF2-40B4-BE49-F238E27FC236}">
                <a16:creationId xmlns:a16="http://schemas.microsoft.com/office/drawing/2014/main" id="{E787E92A-89FB-9E2E-FF41-72E3F4D16D41}"/>
              </a:ext>
            </a:extLst>
          </p:cNvPr>
          <p:cNvPicPr>
            <a:picLocks noChangeAspect="1"/>
          </p:cNvPicPr>
          <p:nvPr/>
        </p:nvPicPr>
        <p:blipFill>
          <a:blip r:embed="rId12"/>
          <a:stretch>
            <a:fillRect/>
          </a:stretch>
        </p:blipFill>
        <p:spPr>
          <a:xfrm>
            <a:off x="1321271" y="4118603"/>
            <a:ext cx="1623835" cy="1879900"/>
          </a:xfrm>
          <a:prstGeom prst="rect">
            <a:avLst/>
          </a:prstGeom>
        </p:spPr>
      </p:pic>
      <p:sp>
        <p:nvSpPr>
          <p:cNvPr id="24" name="TextBox 23">
            <a:extLst>
              <a:ext uri="{FF2B5EF4-FFF2-40B4-BE49-F238E27FC236}">
                <a16:creationId xmlns:a16="http://schemas.microsoft.com/office/drawing/2014/main" id="{F94D134C-FD57-2D07-A6AE-32C032386BC9}"/>
              </a:ext>
            </a:extLst>
          </p:cNvPr>
          <p:cNvSpPr txBox="1"/>
          <p:nvPr/>
        </p:nvSpPr>
        <p:spPr>
          <a:xfrm>
            <a:off x="449601" y="5998503"/>
            <a:ext cx="3363546" cy="369332"/>
          </a:xfrm>
          <a:prstGeom prst="rect">
            <a:avLst/>
          </a:prstGeom>
          <a:solidFill>
            <a:schemeClr val="accent2">
              <a:lumMod val="20000"/>
              <a:lumOff val="80000"/>
            </a:schemeClr>
          </a:solidFill>
        </p:spPr>
        <p:txBody>
          <a:bodyPr wrap="square" rtlCol="0">
            <a:spAutoFit/>
          </a:bodyPr>
          <a:lstStyle/>
          <a:p>
            <a:pPr algn="ctr"/>
            <a:r>
              <a:rPr lang="en-GB" b="1" i="0" spc="-50" dirty="0">
                <a:solidFill>
                  <a:schemeClr val="bg1"/>
                </a:solidFill>
                <a:effectLst/>
                <a:latin typeface="+mn-lt"/>
              </a:rPr>
              <a:t>PRIVATE SECTOR ENGAGEMENT </a:t>
            </a:r>
            <a:endParaRPr lang="en-US" b="1" i="1" spc="-50" dirty="0">
              <a:solidFill>
                <a:schemeClr val="bg1"/>
              </a:solidFill>
              <a:latin typeface="+mn-lt"/>
            </a:endParaRPr>
          </a:p>
        </p:txBody>
      </p:sp>
      <p:pic>
        <p:nvPicPr>
          <p:cNvPr id="47" name="Picture 46">
            <a:extLst>
              <a:ext uri="{FF2B5EF4-FFF2-40B4-BE49-F238E27FC236}">
                <a16:creationId xmlns:a16="http://schemas.microsoft.com/office/drawing/2014/main" id="{7BB1590B-BC6B-245D-3390-D3671EAACDA0}"/>
              </a:ext>
            </a:extLst>
          </p:cNvPr>
          <p:cNvPicPr>
            <a:picLocks noChangeAspect="1"/>
          </p:cNvPicPr>
          <p:nvPr/>
        </p:nvPicPr>
        <p:blipFill>
          <a:blip r:embed="rId13"/>
          <a:stretch>
            <a:fillRect/>
          </a:stretch>
        </p:blipFill>
        <p:spPr>
          <a:xfrm>
            <a:off x="5848518" y="4508078"/>
            <a:ext cx="343211" cy="850451"/>
          </a:xfrm>
          <a:prstGeom prst="rect">
            <a:avLst/>
          </a:prstGeom>
        </p:spPr>
      </p:pic>
      <p:sp>
        <p:nvSpPr>
          <p:cNvPr id="48" name="Oval 47">
            <a:extLst>
              <a:ext uri="{FF2B5EF4-FFF2-40B4-BE49-F238E27FC236}">
                <a16:creationId xmlns:a16="http://schemas.microsoft.com/office/drawing/2014/main" id="{EC7B175E-7C24-2B1F-3976-DCC418AD850A}"/>
              </a:ext>
            </a:extLst>
          </p:cNvPr>
          <p:cNvSpPr/>
          <p:nvPr/>
        </p:nvSpPr>
        <p:spPr>
          <a:xfrm>
            <a:off x="5519140" y="4414664"/>
            <a:ext cx="1008000" cy="1008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A2793761-6FBB-70AD-C8F1-32FD84C0458F}"/>
              </a:ext>
            </a:extLst>
          </p:cNvPr>
          <p:cNvSpPr txBox="1"/>
          <p:nvPr/>
        </p:nvSpPr>
        <p:spPr>
          <a:xfrm>
            <a:off x="4216915" y="3999616"/>
            <a:ext cx="1095953" cy="584775"/>
          </a:xfrm>
          <a:prstGeom prst="rect">
            <a:avLst/>
          </a:prstGeom>
          <a:noFill/>
        </p:spPr>
        <p:txBody>
          <a:bodyPr wrap="square" rtlCol="0">
            <a:spAutoFit/>
          </a:bodyPr>
          <a:lstStyle/>
          <a:p>
            <a:pPr algn="ctr"/>
            <a:r>
              <a:rPr lang="en-ZA" sz="1600" b="1" spc="-50" dirty="0"/>
              <a:t>RIGHT CARE </a:t>
            </a:r>
            <a:endParaRPr lang="en-GB" sz="1600" b="1" spc="-50" dirty="0"/>
          </a:p>
        </p:txBody>
      </p:sp>
      <p:sp>
        <p:nvSpPr>
          <p:cNvPr id="50" name="TextBox 49">
            <a:extLst>
              <a:ext uri="{FF2B5EF4-FFF2-40B4-BE49-F238E27FC236}">
                <a16:creationId xmlns:a16="http://schemas.microsoft.com/office/drawing/2014/main" id="{C9CC088E-D8AF-9DE7-18AD-679266DA0D94}"/>
              </a:ext>
            </a:extLst>
          </p:cNvPr>
          <p:cNvSpPr txBox="1"/>
          <p:nvPr/>
        </p:nvSpPr>
        <p:spPr>
          <a:xfrm>
            <a:off x="6621846" y="4061426"/>
            <a:ext cx="1251650" cy="584775"/>
          </a:xfrm>
          <a:prstGeom prst="rect">
            <a:avLst/>
          </a:prstGeom>
          <a:noFill/>
        </p:spPr>
        <p:txBody>
          <a:bodyPr wrap="square" rtlCol="0">
            <a:spAutoFit/>
          </a:bodyPr>
          <a:lstStyle/>
          <a:p>
            <a:pPr algn="ctr"/>
            <a:r>
              <a:rPr lang="en-ZA" sz="1600" b="1" spc="-50" dirty="0"/>
              <a:t>RIGHT PLACE </a:t>
            </a:r>
            <a:endParaRPr lang="en-GB" sz="1600" b="1" spc="-50" dirty="0"/>
          </a:p>
        </p:txBody>
      </p:sp>
      <p:sp>
        <p:nvSpPr>
          <p:cNvPr id="51" name="TextBox 50">
            <a:extLst>
              <a:ext uri="{FF2B5EF4-FFF2-40B4-BE49-F238E27FC236}">
                <a16:creationId xmlns:a16="http://schemas.microsoft.com/office/drawing/2014/main" id="{946B3BD4-C3AD-A44C-DF36-5EB40AF0CAC8}"/>
              </a:ext>
            </a:extLst>
          </p:cNvPr>
          <p:cNvSpPr txBox="1"/>
          <p:nvPr/>
        </p:nvSpPr>
        <p:spPr>
          <a:xfrm>
            <a:off x="6676084" y="5229581"/>
            <a:ext cx="1251650" cy="584775"/>
          </a:xfrm>
          <a:prstGeom prst="rect">
            <a:avLst/>
          </a:prstGeom>
          <a:noFill/>
        </p:spPr>
        <p:txBody>
          <a:bodyPr wrap="square" rtlCol="0">
            <a:spAutoFit/>
          </a:bodyPr>
          <a:lstStyle/>
          <a:p>
            <a:pPr algn="ctr"/>
            <a:r>
              <a:rPr lang="en-ZA" sz="1600" b="1" spc="-50" dirty="0"/>
              <a:t>RIGHT WAY </a:t>
            </a:r>
            <a:endParaRPr lang="en-GB" sz="1600" b="1" spc="-50" dirty="0"/>
          </a:p>
        </p:txBody>
      </p:sp>
      <p:sp>
        <p:nvSpPr>
          <p:cNvPr id="52" name="TextBox 51">
            <a:extLst>
              <a:ext uri="{FF2B5EF4-FFF2-40B4-BE49-F238E27FC236}">
                <a16:creationId xmlns:a16="http://schemas.microsoft.com/office/drawing/2014/main" id="{47029687-A772-760E-68D1-4F1F6851B29C}"/>
              </a:ext>
            </a:extLst>
          </p:cNvPr>
          <p:cNvSpPr txBox="1"/>
          <p:nvPr/>
        </p:nvSpPr>
        <p:spPr>
          <a:xfrm>
            <a:off x="4234352" y="5271094"/>
            <a:ext cx="1095953" cy="584775"/>
          </a:xfrm>
          <a:prstGeom prst="rect">
            <a:avLst/>
          </a:prstGeom>
          <a:noFill/>
        </p:spPr>
        <p:txBody>
          <a:bodyPr wrap="square" rtlCol="0">
            <a:spAutoFit/>
          </a:bodyPr>
          <a:lstStyle/>
          <a:p>
            <a:pPr algn="ctr"/>
            <a:r>
              <a:rPr lang="en-ZA" sz="1600" b="1" spc="-50" dirty="0"/>
              <a:t>RIGHT TIME </a:t>
            </a:r>
            <a:endParaRPr lang="en-GB" sz="1600" b="1" spc="-50" dirty="0"/>
          </a:p>
        </p:txBody>
      </p:sp>
      <p:cxnSp>
        <p:nvCxnSpPr>
          <p:cNvPr id="54" name="Straight Arrow Connector 53">
            <a:extLst>
              <a:ext uri="{FF2B5EF4-FFF2-40B4-BE49-F238E27FC236}">
                <a16:creationId xmlns:a16="http://schemas.microsoft.com/office/drawing/2014/main" id="{03F82A64-AF13-BD1F-BD61-B02E9B7FA892}"/>
              </a:ext>
            </a:extLst>
          </p:cNvPr>
          <p:cNvCxnSpPr>
            <a:cxnSpLocks/>
          </p:cNvCxnSpPr>
          <p:nvPr/>
        </p:nvCxnSpPr>
        <p:spPr>
          <a:xfrm flipV="1">
            <a:off x="5141471" y="5246932"/>
            <a:ext cx="410738" cy="28831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DB27B9-A57D-DF84-14AE-4152F8F2C4F0}"/>
              </a:ext>
            </a:extLst>
          </p:cNvPr>
          <p:cNvCxnSpPr>
            <a:cxnSpLocks/>
          </p:cNvCxnSpPr>
          <p:nvPr/>
        </p:nvCxnSpPr>
        <p:spPr>
          <a:xfrm rot="10800000" flipV="1">
            <a:off x="6427541" y="4228042"/>
            <a:ext cx="410738" cy="28831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EB0C5A7-2F14-8181-42ED-20D154CDB78D}"/>
              </a:ext>
            </a:extLst>
          </p:cNvPr>
          <p:cNvCxnSpPr>
            <a:cxnSpLocks/>
          </p:cNvCxnSpPr>
          <p:nvPr/>
        </p:nvCxnSpPr>
        <p:spPr>
          <a:xfrm>
            <a:off x="5150289" y="4209777"/>
            <a:ext cx="421956" cy="35661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A794370-EA8A-B7F7-F5FA-3383D81D5D4E}"/>
              </a:ext>
            </a:extLst>
          </p:cNvPr>
          <p:cNvCxnSpPr>
            <a:cxnSpLocks/>
          </p:cNvCxnSpPr>
          <p:nvPr/>
        </p:nvCxnSpPr>
        <p:spPr>
          <a:xfrm rot="10800000">
            <a:off x="6499471" y="5227222"/>
            <a:ext cx="421956" cy="35661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descr="A group of people sitting under a tree&#10;&#10;Description automatically generated">
            <a:extLst>
              <a:ext uri="{FF2B5EF4-FFF2-40B4-BE49-F238E27FC236}">
                <a16:creationId xmlns:a16="http://schemas.microsoft.com/office/drawing/2014/main" id="{7DA424E7-9DAA-607D-8643-6E2FBA576F6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807" r="14416" b="15218"/>
          <a:stretch/>
        </p:blipFill>
        <p:spPr>
          <a:xfrm>
            <a:off x="8776316" y="3892445"/>
            <a:ext cx="2948959" cy="2106058"/>
          </a:xfrm>
          <a:prstGeom prst="rect">
            <a:avLst/>
          </a:prstGeom>
        </p:spPr>
      </p:pic>
      <p:pic>
        <p:nvPicPr>
          <p:cNvPr id="18432" name="Picture 18431" descr="A blue and white cross in a house&#10;&#10;Description automatically generated">
            <a:extLst>
              <a:ext uri="{FF2B5EF4-FFF2-40B4-BE49-F238E27FC236}">
                <a16:creationId xmlns:a16="http://schemas.microsoft.com/office/drawing/2014/main" id="{176D49BB-50DB-73EB-0031-332EDE78821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974791" y="1741359"/>
            <a:ext cx="438212" cy="401001"/>
          </a:xfrm>
          <a:prstGeom prst="rect">
            <a:avLst/>
          </a:prstGeom>
        </p:spPr>
      </p:pic>
      <p:pic>
        <p:nvPicPr>
          <p:cNvPr id="18433" name="Picture 18432" descr="A blue and white cross in a house&#10;&#10;Description automatically generated">
            <a:extLst>
              <a:ext uri="{FF2B5EF4-FFF2-40B4-BE49-F238E27FC236}">
                <a16:creationId xmlns:a16="http://schemas.microsoft.com/office/drawing/2014/main" id="{D1B82BF2-B11F-0B41-AEEF-96A85B647CA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974791" y="2602953"/>
            <a:ext cx="438212" cy="401001"/>
          </a:xfrm>
          <a:prstGeom prst="rect">
            <a:avLst/>
          </a:prstGeom>
        </p:spPr>
      </p:pic>
      <p:pic>
        <p:nvPicPr>
          <p:cNvPr id="18434" name="Picture 18433" descr="A blue and white cross in a house&#10;&#10;Description automatically generated">
            <a:extLst>
              <a:ext uri="{FF2B5EF4-FFF2-40B4-BE49-F238E27FC236}">
                <a16:creationId xmlns:a16="http://schemas.microsoft.com/office/drawing/2014/main" id="{F3F7855F-0A7F-6B60-D76D-CA99B0267D6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1974733" y="3018702"/>
            <a:ext cx="438212" cy="401001"/>
          </a:xfrm>
          <a:prstGeom prst="rect">
            <a:avLst/>
          </a:prstGeom>
        </p:spPr>
      </p:pic>
      <p:pic>
        <p:nvPicPr>
          <p:cNvPr id="18435" name="Picture 18434" descr="A blue and white cross in a house&#10;&#10;Description automatically generated">
            <a:extLst>
              <a:ext uri="{FF2B5EF4-FFF2-40B4-BE49-F238E27FC236}">
                <a16:creationId xmlns:a16="http://schemas.microsoft.com/office/drawing/2014/main" id="{6A709421-3C7F-B8D4-F715-D98A545B8E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2753483" y="2763700"/>
            <a:ext cx="438212" cy="401001"/>
          </a:xfrm>
          <a:prstGeom prst="rect">
            <a:avLst/>
          </a:prstGeom>
        </p:spPr>
      </p:pic>
      <p:pic>
        <p:nvPicPr>
          <p:cNvPr id="18436" name="Picture 18435" descr="A blue and white cross in a house&#10;&#10;Description automatically generated">
            <a:extLst>
              <a:ext uri="{FF2B5EF4-FFF2-40B4-BE49-F238E27FC236}">
                <a16:creationId xmlns:a16="http://schemas.microsoft.com/office/drawing/2014/main" id="{646469CF-ADFB-8C18-0D59-597ACBA4425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2941021" y="1714730"/>
            <a:ext cx="438212" cy="401001"/>
          </a:xfrm>
          <a:prstGeom prst="rect">
            <a:avLst/>
          </a:prstGeom>
        </p:spPr>
      </p:pic>
      <p:pic>
        <p:nvPicPr>
          <p:cNvPr id="18437" name="Picture 18436" descr="A blue and white cross in a house&#10;&#10;Description automatically generated">
            <a:extLst>
              <a:ext uri="{FF2B5EF4-FFF2-40B4-BE49-F238E27FC236}">
                <a16:creationId xmlns:a16="http://schemas.microsoft.com/office/drawing/2014/main" id="{5AE3EE8A-8D32-2453-05D6-545FA4FEAF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20" t="5291" r="44320"/>
          <a:stretch/>
        </p:blipFill>
        <p:spPr>
          <a:xfrm>
            <a:off x="1977002" y="1222902"/>
            <a:ext cx="438212" cy="401001"/>
          </a:xfrm>
          <a:prstGeom prst="rect">
            <a:avLst/>
          </a:prstGeom>
        </p:spPr>
      </p:pic>
      <p:cxnSp>
        <p:nvCxnSpPr>
          <p:cNvPr id="18438" name="Straight Arrow Connector 18437">
            <a:extLst>
              <a:ext uri="{FF2B5EF4-FFF2-40B4-BE49-F238E27FC236}">
                <a16:creationId xmlns:a16="http://schemas.microsoft.com/office/drawing/2014/main" id="{5461A3BA-310B-5226-0FE1-2E475A8E9FF5}"/>
              </a:ext>
            </a:extLst>
          </p:cNvPr>
          <p:cNvCxnSpPr>
            <a:cxnSpLocks/>
          </p:cNvCxnSpPr>
          <p:nvPr/>
        </p:nvCxnSpPr>
        <p:spPr>
          <a:xfrm flipH="1" flipV="1">
            <a:off x="1457816" y="1961891"/>
            <a:ext cx="356782" cy="25326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446" name="Straight Arrow Connector 18445">
            <a:extLst>
              <a:ext uri="{FF2B5EF4-FFF2-40B4-BE49-F238E27FC236}">
                <a16:creationId xmlns:a16="http://schemas.microsoft.com/office/drawing/2014/main" id="{96ABDFD4-22F0-89F5-CE8E-5B85E9BDC5A3}"/>
              </a:ext>
            </a:extLst>
          </p:cNvPr>
          <p:cNvCxnSpPr>
            <a:cxnSpLocks/>
            <a:endCxn id="18437" idx="2"/>
          </p:cNvCxnSpPr>
          <p:nvPr/>
        </p:nvCxnSpPr>
        <p:spPr>
          <a:xfrm flipV="1">
            <a:off x="2196108" y="1623903"/>
            <a:ext cx="0" cy="3379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449" name="Straight Arrow Connector 18448">
            <a:extLst>
              <a:ext uri="{FF2B5EF4-FFF2-40B4-BE49-F238E27FC236}">
                <a16:creationId xmlns:a16="http://schemas.microsoft.com/office/drawing/2014/main" id="{DDCD8694-D7EF-8157-10D6-97453EBE12C9}"/>
              </a:ext>
            </a:extLst>
          </p:cNvPr>
          <p:cNvCxnSpPr>
            <a:cxnSpLocks/>
          </p:cNvCxnSpPr>
          <p:nvPr/>
        </p:nvCxnSpPr>
        <p:spPr>
          <a:xfrm>
            <a:off x="2193839" y="2628444"/>
            <a:ext cx="4537" cy="41419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452" name="Straight Arrow Connector 18451">
            <a:extLst>
              <a:ext uri="{FF2B5EF4-FFF2-40B4-BE49-F238E27FC236}">
                <a16:creationId xmlns:a16="http://schemas.microsoft.com/office/drawing/2014/main" id="{216B1D92-D4FC-5BFC-D539-DDE6DB5D8496}"/>
              </a:ext>
            </a:extLst>
          </p:cNvPr>
          <p:cNvCxnSpPr>
            <a:cxnSpLocks/>
          </p:cNvCxnSpPr>
          <p:nvPr/>
        </p:nvCxnSpPr>
        <p:spPr>
          <a:xfrm flipH="1">
            <a:off x="1434896" y="2541179"/>
            <a:ext cx="352291" cy="18973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455" name="Straight Arrow Connector 18454">
            <a:extLst>
              <a:ext uri="{FF2B5EF4-FFF2-40B4-BE49-F238E27FC236}">
                <a16:creationId xmlns:a16="http://schemas.microsoft.com/office/drawing/2014/main" id="{A5D5B423-EA75-8B42-EB1B-5C128576945F}"/>
              </a:ext>
            </a:extLst>
          </p:cNvPr>
          <p:cNvCxnSpPr>
            <a:cxnSpLocks/>
          </p:cNvCxnSpPr>
          <p:nvPr/>
        </p:nvCxnSpPr>
        <p:spPr>
          <a:xfrm flipV="1">
            <a:off x="2570448" y="1953091"/>
            <a:ext cx="374658" cy="2217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458" name="Straight Arrow Connector 18457">
            <a:extLst>
              <a:ext uri="{FF2B5EF4-FFF2-40B4-BE49-F238E27FC236}">
                <a16:creationId xmlns:a16="http://schemas.microsoft.com/office/drawing/2014/main" id="{46B0F840-561D-601B-9095-A93737211BBE}"/>
              </a:ext>
            </a:extLst>
          </p:cNvPr>
          <p:cNvCxnSpPr>
            <a:cxnSpLocks/>
          </p:cNvCxnSpPr>
          <p:nvPr/>
        </p:nvCxnSpPr>
        <p:spPr>
          <a:xfrm>
            <a:off x="2572442" y="2535816"/>
            <a:ext cx="302581" cy="29387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theme/theme1.xml><?xml version="1.0" encoding="utf-8"?>
<a:theme xmlns:a="http://schemas.openxmlformats.org/drawingml/2006/main" name="3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F116E93BF1947966AD9E6ABA51B3F" ma:contentTypeVersion="18" ma:contentTypeDescription="Create a new document." ma:contentTypeScope="" ma:versionID="86ec860761fe7dec0d42538a06a839ce">
  <xsd:schema xmlns:xsd="http://www.w3.org/2001/XMLSchema" xmlns:xs="http://www.w3.org/2001/XMLSchema" xmlns:p="http://schemas.microsoft.com/office/2006/metadata/properties" xmlns:ns1="http://schemas.microsoft.com/sharepoint/v3" xmlns:ns2="41c876ea-2a4d-40fd-a443-bcc703a231b4" xmlns:ns3="b472d68b-678b-4612-adf0-bf4f6fee3fba" targetNamespace="http://schemas.microsoft.com/office/2006/metadata/properties" ma:root="true" ma:fieldsID="dff08b6ef78dc43f221b4c5605e597ce" ns1:_="" ns2:_="" ns3:_="">
    <xsd:import namespace="http://schemas.microsoft.com/sharepoint/v3"/>
    <xsd:import namespace="41c876ea-2a4d-40fd-a443-bcc703a231b4"/>
    <xsd:import namespace="b472d68b-678b-4612-adf0-bf4f6fee3f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c876ea-2a4d-40fd-a443-bcc703a23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72d68b-678b-4612-adf0-bf4f6fee3f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974e79c-8645-4101-a62d-bcd88f2da6df}" ma:internalName="TaxCatchAll" ma:showField="CatchAllData" ma:web="b472d68b-678b-4612-adf0-bf4f6fee3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41c876ea-2a4d-40fd-a443-bcc703a231b4">
      <Terms xmlns="http://schemas.microsoft.com/office/infopath/2007/PartnerControls"/>
    </lcf76f155ced4ddcb4097134ff3c332f>
    <TaxCatchAll xmlns="b472d68b-678b-4612-adf0-bf4f6fee3f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F9A51D-2B04-415C-AA1A-A348D1034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c876ea-2a4d-40fd-a443-bcc703a231b4"/>
    <ds:schemaRef ds:uri="b472d68b-678b-4612-adf0-bf4f6fee3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553B95-8577-48EC-9D28-D007A54FA0DB}">
  <ds:schemaRefs>
    <ds:schemaRef ds:uri="http://purl.org/dc/terms/"/>
    <ds:schemaRef ds:uri="http://www.w3.org/XML/1998/namespace"/>
    <ds:schemaRef ds:uri="http://schemas.microsoft.com/office/2006/metadata/properties"/>
    <ds:schemaRef ds:uri="http://purl.org/dc/dcmitype/"/>
    <ds:schemaRef ds:uri="http://schemas.microsoft.com/sharepoint/v3"/>
    <ds:schemaRef ds:uri="http://schemas.microsoft.com/office/2006/documentManagement/types"/>
    <ds:schemaRef ds:uri="http://purl.org/dc/elements/1.1/"/>
    <ds:schemaRef ds:uri="41c876ea-2a4d-40fd-a443-bcc703a231b4"/>
    <ds:schemaRef ds:uri="http://schemas.microsoft.com/office/infopath/2007/PartnerControls"/>
    <ds:schemaRef ds:uri="http://schemas.openxmlformats.org/package/2006/metadata/core-properties"/>
    <ds:schemaRef ds:uri="b472d68b-678b-4612-adf0-bf4f6fee3fba"/>
  </ds:schemaRefs>
</ds:datastoreItem>
</file>

<file path=customXml/itemProps3.xml><?xml version="1.0" encoding="utf-8"?>
<ds:datastoreItem xmlns:ds="http://schemas.openxmlformats.org/officeDocument/2006/customXml" ds:itemID="{F0FC8FB6-35EE-4780-84FD-67FF101230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Aspect.thmx</Template>
  <TotalTime>45132</TotalTime>
  <Words>6456</Words>
  <Application>Microsoft Office PowerPoint</Application>
  <PresentationFormat>Widescreen</PresentationFormat>
  <Paragraphs>433</Paragraphs>
  <Slides>35</Slides>
  <Notes>34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Abadi</vt:lpstr>
      <vt:lpstr>Aptos</vt:lpstr>
      <vt:lpstr>Arial</vt:lpstr>
      <vt:lpstr>Calibri</vt:lpstr>
      <vt:lpstr>FrutigerLTPro-Condensed</vt:lpstr>
      <vt:lpstr>Helvetica</vt:lpstr>
      <vt:lpstr>Helvetica 57 Condensed</vt:lpstr>
      <vt:lpstr>Helvetica 77 Bold Condensed</vt:lpstr>
      <vt:lpstr>Wingdings</vt:lpstr>
      <vt:lpstr>3_Custom Design</vt:lpstr>
      <vt:lpstr>Custom Design</vt:lpstr>
      <vt:lpstr>Module 6 :  Models of care delivery</vt:lpstr>
      <vt:lpstr>Learning Objectives </vt:lpstr>
      <vt:lpstr>Outline</vt:lpstr>
      <vt:lpstr>Outline</vt:lpstr>
      <vt:lpstr>Discussion –  setting specific practices</vt:lpstr>
      <vt:lpstr>Discussion: Models of care delivery </vt:lpstr>
      <vt:lpstr>PowerPoint Presentation</vt:lpstr>
      <vt:lpstr>Introduction </vt:lpstr>
      <vt:lpstr>Introduction and Universal Health Coverage</vt:lpstr>
      <vt:lpstr>Rationale for alternative models of care delivery </vt:lpstr>
      <vt:lpstr>Rationale for alternative models of care delivery</vt:lpstr>
      <vt:lpstr>Rationale for alternative models of care delivery</vt:lpstr>
      <vt:lpstr>Decentralised care</vt:lpstr>
      <vt:lpstr>Structure of decentralised care</vt:lpstr>
      <vt:lpstr>Implementation considerations </vt:lpstr>
      <vt:lpstr>Advantages of decentralised models of care </vt:lpstr>
      <vt:lpstr>Discussion: Models of Care Delivery</vt:lpstr>
      <vt:lpstr>PowerPoint Presentation</vt:lpstr>
      <vt:lpstr>Example of decentralisation of child TB services</vt:lpstr>
      <vt:lpstr>E-learning, guides and job aides to support decentralised care</vt:lpstr>
      <vt:lpstr>Integrated family-centered care </vt:lpstr>
      <vt:lpstr> Evidence for integrated family centred care: integration of child TB services into IMNCI in Ethiopia  </vt:lpstr>
      <vt:lpstr>Community-based care services</vt:lpstr>
      <vt:lpstr>  Community-based care </vt:lpstr>
      <vt:lpstr>Evidence for community-based care : CONTACT </vt:lpstr>
      <vt:lpstr>Evidence for community-based care: CAST TB Uganda</vt:lpstr>
      <vt:lpstr>Private sector engagement </vt:lpstr>
      <vt:lpstr>The role of the private sector </vt:lpstr>
      <vt:lpstr>Evidence for the role of the private sector </vt:lpstr>
      <vt:lpstr>Differentiated Service Delivery Models</vt:lpstr>
      <vt:lpstr>DSD models: considerations for people with TB, TB infection and special groups</vt:lpstr>
      <vt:lpstr>Conclusion</vt:lpstr>
      <vt:lpstr>  Conclusion: key learning points     </vt:lpstr>
      <vt:lpstr>References </vt:lpstr>
      <vt:lpstr>PowerPoint Presentation</vt:lpstr>
    </vt:vector>
  </TitlesOfParts>
  <Company>The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Threats to Lung Health</dc:title>
  <dc:creator>Roxanne Van Gelder</dc:creator>
  <cp:lastModifiedBy>Sandy Picken</cp:lastModifiedBy>
  <cp:revision>2209</cp:revision>
  <cp:lastPrinted>2016-11-24T13:58:00Z</cp:lastPrinted>
  <dcterms:created xsi:type="dcterms:W3CDTF">2014-10-08T05:26:21Z</dcterms:created>
  <dcterms:modified xsi:type="dcterms:W3CDTF">2024-09-16T13:57:54Z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0x010100C3AF116E93BF1947966AD9E6ABA51B3F</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2024-05-28T17:42:15Z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cdb36090-950d-4364-a9d4-d42cb957ec4d</vt:lpwstr>
  </property>
  <property fmtid="{D5CDD505-2E9C-101B-9397-08002B2CF9AE}" pid="10" name="MSIP_Label_7b94a7b8-f06c-4dfe-bdcc-9b548fd58c31_ContentBits">
    <vt:lpwstr>0</vt:lpwstr>
  </property>
</Properties>
</file>